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obby Jones Soft" charset="1" panose="00000000000000000000"/>
      <p:regular r:id="rId10"/>
    </p:embeddedFont>
    <p:embeddedFont>
      <p:font typeface="Nunito" charset="1" panose="00000500000000000000"/>
      <p:regular r:id="rId11"/>
    </p:embeddedFont>
    <p:embeddedFont>
      <p:font typeface="Nunito Bold" charset="1" panose="00000800000000000000"/>
      <p:regular r:id="rId12"/>
    </p:embeddedFont>
    <p:embeddedFont>
      <p:font typeface="Nunito Bold Italics" charset="1" panose="00000000000000000000"/>
      <p:regular r:id="rId13"/>
    </p:embeddedFont>
    <p:embeddedFont>
      <p:font typeface="Nunito Light" charset="1" panose="00000400000000000000"/>
      <p:regular r:id="rId14"/>
    </p:embeddedFont>
    <p:embeddedFont>
      <p:font typeface="Nunito Heavy" charset="1" panose="00000000000000000000"/>
      <p:regular r:id="rId15"/>
    </p:embeddedFont>
    <p:embeddedFont>
      <p:font typeface="Nunito Heavy Italics" charset="1" panose="00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26" Target="slides/slide10.xml" Type="http://schemas.openxmlformats.org/officeDocument/2006/relationships/slide"/><Relationship Id="rId27" Target="slides/slide11.xml" Type="http://schemas.openxmlformats.org/officeDocument/2006/relationships/slide"/><Relationship Id="rId28" Target="slides/slide12.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notesSlides/notesSlide2.xml" Type="http://schemas.openxmlformats.org/officeDocument/2006/relationships/notesSlide"/><Relationship Id="rId33" Target="notesSlides/notesSlide3.xml" Type="http://schemas.openxmlformats.org/officeDocument/2006/relationships/notesSlide"/><Relationship Id="rId34" Target="notesSlides/notesSlide4.xml" Type="http://schemas.openxmlformats.org/officeDocument/2006/relationships/notesSlide"/><Relationship Id="rId35" Target="notesSlides/notesSlide5.xml" Type="http://schemas.openxmlformats.org/officeDocument/2006/relationships/notesSlide"/><Relationship Id="rId36" Target="notesSlides/notesSlide6.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Payment History (35%): This is the most crucial piece of your credit profile, accounting for roughly 35% of your score. It makes sense too. If you've been diligent in the past, chances are you'll be trustworthy in the future. So, it's wise to avoid late payments like the plague.</a:t>
            </a:r>
          </a:p>
          <a:p>
            <a:r>
              <a:rPr lang="en-US"/>
              <a:t/>
            </a:r>
          </a:p>
          <a:p>
            <a:r>
              <a:rPr lang="en-US"/>
              <a:t>Credit Utilization (30%): The amounts you owe, or your credit utilization, is the second most critical factor, making up about 30% of your score. Interestingly, having a good credit score doesn't imply that you don't borrow. In fact, not using your credit is often worse than using lots of it. Strive to show that you can manage a reasonable amount of debt responsibly.</a:t>
            </a:r>
          </a:p>
          <a:p>
            <a:r>
              <a:rPr lang="en-US"/>
              <a:t/>
            </a:r>
          </a:p>
          <a:p>
            <a:r>
              <a:rPr lang="en-US"/>
              <a:t>Length of Credit History (15%): This factor accounts for 15% of your score. It's a bit like those old movies where a shop owner lets regular customers run a tab because they trust they'll settle it. The same principle applies to credit. The longer you've been borrowing, the more creditworthy you appear.</a:t>
            </a:r>
          </a:p>
          <a:p>
            <a:r>
              <a:rPr lang="en-US"/>
              <a:t/>
            </a:r>
          </a:p>
          <a:p>
            <a:r>
              <a:rPr lang="en-US"/>
              <a:t>Types of Credit (10%): This reviews how many sources of borrowing you use, such as car loans, mortgages, or credit cards. Here, diversity is key. The more varied your sources, the better for your score.</a:t>
            </a:r>
          </a:p>
          <a:p>
            <a:r>
              <a:rPr lang="en-US"/>
              <a:t/>
            </a:r>
          </a:p>
          <a:p>
            <a:r>
              <a:rPr lang="en-US"/>
              <a:t>New Credit (10%): This takes into account how often you apply for new credit, like requesting a credit card from all your favorite new stores. It's best not to take on credit you don't need, as it can negatively affect your score.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Fico = Fair Isaac Corporation - scoring model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Lesson #1: Start thy purse to fattening </a:t>
            </a:r>
          </a:p>
          <a:p>
            <a:r>
              <a:rPr lang="en-US"/>
              <a:t>“Start thy purse to fattening” (aka pay yourself first) means saving at least 10% of your income every month, no matter how small it may be. </a:t>
            </a:r>
          </a:p>
          <a:p>
            <a:r>
              <a:rPr lang="en-US"/>
              <a:t/>
            </a:r>
          </a:p>
          <a:p>
            <a:r>
              <a:rPr lang="en-US"/>
              <a:t>By doing so, you’ll have a cushion to fall back on in case of emergencies, and you can use the savings to invest in your future.</a:t>
            </a:r>
          </a:p>
          <a:p>
            <a:r>
              <a:rPr lang="en-US"/>
              <a:t/>
            </a:r>
          </a:p>
          <a:p>
            <a:r>
              <a:rPr lang="en-US"/>
              <a:t>Lesson #2: Control thy expenditure</a:t>
            </a:r>
          </a:p>
          <a:p>
            <a:r>
              <a:rPr lang="en-US"/>
              <a:t>A famous rule in the world of personal finance is to live below your means and avoid frivolous spending. Keep track of your expenses, and make sure you’re spending your money wisely.</a:t>
            </a:r>
          </a:p>
          <a:p>
            <a:r>
              <a:rPr lang="en-US"/>
              <a:t/>
            </a:r>
          </a:p>
          <a:p>
            <a:r>
              <a:rPr lang="en-US"/>
              <a:t>Lesson #3: Make thy gold multiply </a:t>
            </a:r>
          </a:p>
          <a:p>
            <a:r>
              <a:rPr lang="en-US"/>
              <a:t>Saving money every month and controlling your spending will get you halfway there. But let’s not forget something here – inflation. You don’t want to be putting all your efforts into saving your hard-earned money, only to have it lose value over time. The way to grow your money is to make it work for you (aka investing)</a:t>
            </a:r>
          </a:p>
          <a:p>
            <a:r>
              <a:rPr lang="en-US"/>
              <a:t/>
            </a:r>
          </a:p>
          <a:p>
            <a:r>
              <a:rPr lang="en-US"/>
              <a:t>Lesson #4: Guard thy treasure against loss </a:t>
            </a:r>
          </a:p>
          <a:p>
            <a:r>
              <a:rPr lang="en-US"/>
              <a:t>The principle suggests that one should protect their wealth and ensure it is invested in the right option to avoid losing it. This means being mindful of where and how one invests money. How? Be smart by doing your research and understanding the ins and out of your investment choice. </a:t>
            </a:r>
          </a:p>
          <a:p>
            <a:r>
              <a:rPr lang="en-US"/>
              <a:t/>
            </a:r>
          </a:p>
          <a:p>
            <a:r>
              <a:rPr lang="en-US"/>
              <a:t>"Diversify"</a:t>
            </a:r>
          </a:p>
          <a:p>
            <a:r>
              <a:rPr lang="en-US"/>
              <a:t/>
            </a:r>
          </a:p>
          <a:p>
            <a:r>
              <a:rPr lang="en-US"/>
              <a:t>“Don’t put all your eggs in one basket,” the old saying states. Another strategy to protect your money is by investing in different investment options and spreading the risk across different assets. </a:t>
            </a:r>
          </a:p>
          <a:p>
            <a:r>
              <a:rPr lang="en-US"/>
              <a:t/>
            </a:r>
          </a:p>
          <a:p>
            <a:r>
              <a:rPr lang="en-US"/>
              <a:t>Lesson #5: Make of thy dwelling a profitable investment </a:t>
            </a:r>
          </a:p>
          <a:p>
            <a:r>
              <a:rPr lang="en-US"/>
              <a:t>buying your own home to </a:t>
            </a:r>
          </a:p>
          <a:p>
            <a:r>
              <a:rPr lang="en-US"/>
              <a:t>free yourself of paying rent every month. In turn, you will be more in control of your own life and not drown in expenses. </a:t>
            </a:r>
          </a:p>
          <a:p>
            <a:r>
              <a:rPr lang="en-US"/>
              <a:t/>
            </a:r>
          </a:p>
          <a:p>
            <a:r>
              <a:rPr lang="en-US"/>
              <a:t>Lesson #6: Ensure a future income </a:t>
            </a:r>
          </a:p>
          <a:p>
            <a:r>
              <a:rPr lang="en-US"/>
              <a:t>The day will come when you’ll retire, so plan ahead. Look for ways to create passive income streams that will provide a consistent income without requiring constant effort. This can be in the form of rental properties, stocks, or other investments.</a:t>
            </a:r>
          </a:p>
          <a:p>
            <a:r>
              <a:rPr lang="en-US"/>
              <a:t/>
            </a:r>
          </a:p>
          <a:p>
            <a:r>
              <a:rPr lang="en-US"/>
              <a:t>Lesson #7: Increase thy ability to earn </a:t>
            </a:r>
          </a:p>
          <a:p>
            <a:r>
              <a:rPr lang="en-US"/>
              <a:t>Invest in yourself and your education. Continuously seek ways to improve your skills and knowledge, so you can earn more and command a higher salary.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https://studentaid.gov/manage-loans/repayment/prepare-payments-restart#to-do</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with multiple credit inquires are 8x more likely to file for BK than those with none. </a:t>
            </a:r>
          </a:p>
          <a:p>
            <a:r>
              <a:rPr lang="en-US"/>
              <a:t>You can have your credit pulled by multiple mortgage lenders in a 15-45 day period with only 1 inquiry impacting your score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jpe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27.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8.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C3761"/>
        </a:solidFill>
      </p:bgPr>
    </p:bg>
    <p:spTree>
      <p:nvGrpSpPr>
        <p:cNvPr id="1" name=""/>
        <p:cNvGrpSpPr/>
        <p:nvPr/>
      </p:nvGrpSpPr>
      <p:grpSpPr>
        <a:xfrm>
          <a:off x="0" y="0"/>
          <a:ext cx="0" cy="0"/>
          <a:chOff x="0" y="0"/>
          <a:chExt cx="0" cy="0"/>
        </a:xfrm>
      </p:grpSpPr>
      <p:sp>
        <p:nvSpPr>
          <p:cNvPr name="Freeform 2" id="2"/>
          <p:cNvSpPr/>
          <p:nvPr/>
        </p:nvSpPr>
        <p:spPr>
          <a:xfrm flipH="false" flipV="false" rot="7272530">
            <a:off x="-2527261" y="775974"/>
            <a:ext cx="10443212" cy="11333329"/>
          </a:xfrm>
          <a:custGeom>
            <a:avLst/>
            <a:gdLst/>
            <a:ahLst/>
            <a:cxnLst/>
            <a:rect r="r" b="b" t="t" l="l"/>
            <a:pathLst>
              <a:path h="11333329" w="10443212">
                <a:moveTo>
                  <a:pt x="0" y="0"/>
                </a:moveTo>
                <a:lnTo>
                  <a:pt x="10443212" y="0"/>
                </a:lnTo>
                <a:lnTo>
                  <a:pt x="10443212" y="11333329"/>
                </a:lnTo>
                <a:lnTo>
                  <a:pt x="0" y="113333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082175">
            <a:off x="12420359" y="-5447837"/>
            <a:ext cx="8271550" cy="8976568"/>
          </a:xfrm>
          <a:custGeom>
            <a:avLst/>
            <a:gdLst/>
            <a:ahLst/>
            <a:cxnLst/>
            <a:rect r="r" b="b" t="t" l="l"/>
            <a:pathLst>
              <a:path h="8976568" w="8271550">
                <a:moveTo>
                  <a:pt x="0" y="0"/>
                </a:moveTo>
                <a:lnTo>
                  <a:pt x="8271550" y="0"/>
                </a:lnTo>
                <a:lnTo>
                  <a:pt x="8271550" y="8976568"/>
                </a:lnTo>
                <a:lnTo>
                  <a:pt x="0" y="89765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377970" y="7327661"/>
            <a:ext cx="7972693" cy="1634402"/>
          </a:xfrm>
          <a:custGeom>
            <a:avLst/>
            <a:gdLst/>
            <a:ahLst/>
            <a:cxnLst/>
            <a:rect r="r" b="b" t="t" l="l"/>
            <a:pathLst>
              <a:path h="1634402" w="7972693">
                <a:moveTo>
                  <a:pt x="0" y="0"/>
                </a:moveTo>
                <a:lnTo>
                  <a:pt x="7972693" y="0"/>
                </a:lnTo>
                <a:lnTo>
                  <a:pt x="7972693" y="1634402"/>
                </a:lnTo>
                <a:lnTo>
                  <a:pt x="0" y="16344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101751" y="3212861"/>
            <a:ext cx="4122295" cy="4114800"/>
          </a:xfrm>
          <a:custGeom>
            <a:avLst/>
            <a:gdLst/>
            <a:ahLst/>
            <a:cxnLst/>
            <a:rect r="r" b="b" t="t" l="l"/>
            <a:pathLst>
              <a:path h="4114800" w="4122295">
                <a:moveTo>
                  <a:pt x="0" y="0"/>
                </a:moveTo>
                <a:lnTo>
                  <a:pt x="4122295" y="0"/>
                </a:lnTo>
                <a:lnTo>
                  <a:pt x="412229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8672118" y="3550276"/>
            <a:ext cx="8406982" cy="2657475"/>
          </a:xfrm>
          <a:prstGeom prst="rect">
            <a:avLst/>
          </a:prstGeom>
        </p:spPr>
        <p:txBody>
          <a:bodyPr anchor="t" rtlCol="false" tIns="0" lIns="0" bIns="0" rIns="0">
            <a:spAutoFit/>
          </a:bodyPr>
          <a:lstStyle/>
          <a:p>
            <a:pPr algn="ctr">
              <a:lnSpc>
                <a:spcPts val="6750"/>
              </a:lnSpc>
            </a:pPr>
            <a:r>
              <a:rPr lang="en-US" sz="7500">
                <a:solidFill>
                  <a:srgbClr val="010101"/>
                </a:solidFill>
                <a:latin typeface="Bobby Jones Soft"/>
              </a:rPr>
              <a:t>A HOLISTIC APPROACH TO FINANICAL HEALTH AND CONFIDENCE </a:t>
            </a:r>
          </a:p>
        </p:txBody>
      </p:sp>
      <p:sp>
        <p:nvSpPr>
          <p:cNvPr name="TextBox 7" id="7"/>
          <p:cNvSpPr txBox="true"/>
          <p:nvPr/>
        </p:nvSpPr>
        <p:spPr>
          <a:xfrm rot="0">
            <a:off x="5776165" y="1379100"/>
            <a:ext cx="8406982" cy="1009651"/>
          </a:xfrm>
          <a:prstGeom prst="rect">
            <a:avLst/>
          </a:prstGeom>
        </p:spPr>
        <p:txBody>
          <a:bodyPr anchor="t" rtlCol="false" tIns="0" lIns="0" bIns="0" rIns="0">
            <a:spAutoFit/>
          </a:bodyPr>
          <a:lstStyle/>
          <a:p>
            <a:pPr algn="ctr">
              <a:lnSpc>
                <a:spcPts val="7200"/>
              </a:lnSpc>
            </a:pPr>
            <a:r>
              <a:rPr lang="en-US" sz="8000">
                <a:solidFill>
                  <a:srgbClr val="010101"/>
                </a:solidFill>
                <a:latin typeface="Bobby Jones Soft"/>
              </a:rPr>
              <a:t>CREDIT DECODED</a:t>
            </a:r>
          </a:p>
        </p:txBody>
      </p:sp>
      <p:sp>
        <p:nvSpPr>
          <p:cNvPr name="TextBox 8" id="8"/>
          <p:cNvSpPr txBox="true"/>
          <p:nvPr/>
        </p:nvSpPr>
        <p:spPr>
          <a:xfrm rot="0">
            <a:off x="9979656" y="7637276"/>
            <a:ext cx="6769322" cy="1022985"/>
          </a:xfrm>
          <a:prstGeom prst="rect">
            <a:avLst/>
          </a:prstGeom>
        </p:spPr>
        <p:txBody>
          <a:bodyPr anchor="t" rtlCol="false" tIns="0" lIns="0" bIns="0" rIns="0">
            <a:spAutoFit/>
          </a:bodyPr>
          <a:lstStyle/>
          <a:p>
            <a:pPr algn="ctr">
              <a:lnSpc>
                <a:spcPts val="3900"/>
              </a:lnSpc>
            </a:pPr>
            <a:r>
              <a:rPr lang="en-US" sz="3900">
                <a:solidFill>
                  <a:srgbClr val="010101"/>
                </a:solidFill>
                <a:latin typeface="Nunito Bold"/>
              </a:rPr>
              <a:t>Jacalyn Forleo</a:t>
            </a:r>
          </a:p>
          <a:p>
            <a:pPr algn="ctr">
              <a:lnSpc>
                <a:spcPts val="3900"/>
              </a:lnSpc>
            </a:pPr>
            <a:r>
              <a:rPr lang="en-US" sz="3900">
                <a:solidFill>
                  <a:srgbClr val="010101"/>
                </a:solidFill>
                <a:latin typeface="Nunito Bold"/>
              </a:rPr>
              <a:t>Zenith Home Loans</a:t>
            </a:r>
          </a:p>
        </p:txBody>
      </p:sp>
      <p:sp>
        <p:nvSpPr>
          <p:cNvPr name="TextBox 9" id="9"/>
          <p:cNvSpPr txBox="true"/>
          <p:nvPr/>
        </p:nvSpPr>
        <p:spPr>
          <a:xfrm rot="0">
            <a:off x="13653177" y="9463097"/>
            <a:ext cx="4334470" cy="280670"/>
          </a:xfrm>
          <a:prstGeom prst="rect">
            <a:avLst/>
          </a:prstGeom>
        </p:spPr>
        <p:txBody>
          <a:bodyPr anchor="t" rtlCol="false" tIns="0" lIns="0" bIns="0" rIns="0">
            <a:spAutoFit/>
          </a:bodyPr>
          <a:lstStyle/>
          <a:p>
            <a:pPr algn="ctr">
              <a:lnSpc>
                <a:spcPts val="2379"/>
              </a:lnSpc>
              <a:spcBef>
                <a:spcPct val="0"/>
              </a:spcBef>
            </a:pPr>
            <a:r>
              <a:rPr lang="en-US" sz="1699">
                <a:solidFill>
                  <a:srgbClr val="010101"/>
                </a:solidFill>
                <a:latin typeface="Bobby Jones Soft"/>
              </a:rPr>
              <a:t>JACALYN FORLEO ZENITH HOME LOANS NMLS 1016776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true" flipV="false" rot="-7739566">
            <a:off x="-6146471" y="-7061686"/>
            <a:ext cx="11168022" cy="12119918"/>
          </a:xfrm>
          <a:custGeom>
            <a:avLst/>
            <a:gdLst/>
            <a:ahLst/>
            <a:cxnLst/>
            <a:rect r="r" b="b" t="t" l="l"/>
            <a:pathLst>
              <a:path h="12119918" w="11168022">
                <a:moveTo>
                  <a:pt x="11168021" y="0"/>
                </a:moveTo>
                <a:lnTo>
                  <a:pt x="0" y="0"/>
                </a:lnTo>
                <a:lnTo>
                  <a:pt x="0" y="12119918"/>
                </a:lnTo>
                <a:lnTo>
                  <a:pt x="11168021" y="12119918"/>
                </a:lnTo>
                <a:lnTo>
                  <a:pt x="111680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149849">
            <a:off x="8052567" y="2169467"/>
            <a:ext cx="10743740" cy="5640464"/>
          </a:xfrm>
          <a:custGeom>
            <a:avLst/>
            <a:gdLst/>
            <a:ahLst/>
            <a:cxnLst/>
            <a:rect r="r" b="b" t="t" l="l"/>
            <a:pathLst>
              <a:path h="5640464" w="10743740">
                <a:moveTo>
                  <a:pt x="0" y="0"/>
                </a:moveTo>
                <a:lnTo>
                  <a:pt x="10743740" y="0"/>
                </a:lnTo>
                <a:lnTo>
                  <a:pt x="10743740" y="5640464"/>
                </a:lnTo>
                <a:lnTo>
                  <a:pt x="0" y="56404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175793" y="3439169"/>
            <a:ext cx="5431301" cy="4922116"/>
          </a:xfrm>
          <a:custGeom>
            <a:avLst/>
            <a:gdLst/>
            <a:ahLst/>
            <a:cxnLst/>
            <a:rect r="r" b="b" t="t" l="l"/>
            <a:pathLst>
              <a:path h="4922116" w="5431301">
                <a:moveTo>
                  <a:pt x="0" y="0"/>
                </a:moveTo>
                <a:lnTo>
                  <a:pt x="5431301" y="0"/>
                </a:lnTo>
                <a:lnTo>
                  <a:pt x="5431301" y="4922116"/>
                </a:lnTo>
                <a:lnTo>
                  <a:pt x="0" y="49221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5" id="5"/>
          <p:cNvSpPr txBox="true"/>
          <p:nvPr/>
        </p:nvSpPr>
        <p:spPr>
          <a:xfrm rot="0">
            <a:off x="9511565" y="2562729"/>
            <a:ext cx="8222375" cy="4777740"/>
          </a:xfrm>
          <a:prstGeom prst="rect">
            <a:avLst/>
          </a:prstGeom>
        </p:spPr>
        <p:txBody>
          <a:bodyPr anchor="t" rtlCol="false" tIns="0" lIns="0" bIns="0" rIns="0">
            <a:spAutoFit/>
          </a:bodyPr>
          <a:lstStyle/>
          <a:p>
            <a:pPr marL="842013" indent="-421007" lvl="1">
              <a:lnSpc>
                <a:spcPts val="5460"/>
              </a:lnSpc>
              <a:buFont typeface="Arial"/>
              <a:buChar char="•"/>
            </a:pPr>
            <a:r>
              <a:rPr lang="en-US" sz="3900">
                <a:solidFill>
                  <a:srgbClr val="010101"/>
                </a:solidFill>
                <a:latin typeface="Nunito"/>
              </a:rPr>
              <a:t>Mortgage loan approval requires a ‘hard’ credit pull/inquiry. You can do a ‘soft’ pull/inquiry at anytime to check your scores with no impact to your credit. </a:t>
            </a:r>
          </a:p>
          <a:p>
            <a:pPr marL="842013" indent="-421007" lvl="1">
              <a:lnSpc>
                <a:spcPts val="5460"/>
              </a:lnSpc>
              <a:buFont typeface="Arial"/>
              <a:buChar char="•"/>
            </a:pPr>
            <a:r>
              <a:rPr lang="en-US" sz="3900">
                <a:solidFill>
                  <a:srgbClr val="010101"/>
                </a:solidFill>
                <a:latin typeface="Nunito"/>
              </a:rPr>
              <a:t>Multiple Inquires can impact your scores (6+) </a:t>
            </a:r>
          </a:p>
        </p:txBody>
      </p:sp>
      <p:sp>
        <p:nvSpPr>
          <p:cNvPr name="TextBox 6" id="6"/>
          <p:cNvSpPr txBox="true"/>
          <p:nvPr/>
        </p:nvSpPr>
        <p:spPr>
          <a:xfrm rot="0">
            <a:off x="13908314" y="9760864"/>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8285743">
            <a:off x="9184548" y="-6109508"/>
            <a:ext cx="9258891" cy="10048064"/>
          </a:xfrm>
          <a:custGeom>
            <a:avLst/>
            <a:gdLst/>
            <a:ahLst/>
            <a:cxnLst/>
            <a:rect r="r" b="b" t="t" l="l"/>
            <a:pathLst>
              <a:path h="10048064" w="9258891">
                <a:moveTo>
                  <a:pt x="0" y="0"/>
                </a:moveTo>
                <a:lnTo>
                  <a:pt x="9258891" y="0"/>
                </a:lnTo>
                <a:lnTo>
                  <a:pt x="9258891" y="10048065"/>
                </a:lnTo>
                <a:lnTo>
                  <a:pt x="0" y="100480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331177" y="5557771"/>
            <a:ext cx="5480125" cy="4439763"/>
          </a:xfrm>
          <a:custGeom>
            <a:avLst/>
            <a:gdLst/>
            <a:ahLst/>
            <a:cxnLst/>
            <a:rect r="r" b="b" t="t" l="l"/>
            <a:pathLst>
              <a:path h="4439763" w="5480125">
                <a:moveTo>
                  <a:pt x="0" y="0"/>
                </a:moveTo>
                <a:lnTo>
                  <a:pt x="5480125" y="0"/>
                </a:lnTo>
                <a:lnTo>
                  <a:pt x="5480125" y="4439763"/>
                </a:lnTo>
                <a:lnTo>
                  <a:pt x="0" y="4439763"/>
                </a:lnTo>
                <a:lnTo>
                  <a:pt x="0" y="0"/>
                </a:lnTo>
                <a:close/>
              </a:path>
            </a:pathLst>
          </a:custGeom>
          <a:blipFill>
            <a:blip r:embed="rId4"/>
            <a:stretch>
              <a:fillRect l="0" t="0" r="0" b="0"/>
            </a:stretch>
          </a:blipFill>
        </p:spPr>
      </p:sp>
      <p:sp>
        <p:nvSpPr>
          <p:cNvPr name="Freeform 4" id="4"/>
          <p:cNvSpPr/>
          <p:nvPr/>
        </p:nvSpPr>
        <p:spPr>
          <a:xfrm flipH="false" flipV="false" rot="0">
            <a:off x="9621157" y="848861"/>
            <a:ext cx="5079693" cy="5128006"/>
          </a:xfrm>
          <a:custGeom>
            <a:avLst/>
            <a:gdLst/>
            <a:ahLst/>
            <a:cxnLst/>
            <a:rect r="r" b="b" t="t" l="l"/>
            <a:pathLst>
              <a:path h="5128006" w="5079693">
                <a:moveTo>
                  <a:pt x="0" y="0"/>
                </a:moveTo>
                <a:lnTo>
                  <a:pt x="5079694" y="0"/>
                </a:lnTo>
                <a:lnTo>
                  <a:pt x="5079694" y="5128006"/>
                </a:lnTo>
                <a:lnTo>
                  <a:pt x="0" y="5128006"/>
                </a:lnTo>
                <a:lnTo>
                  <a:pt x="0" y="0"/>
                </a:lnTo>
                <a:close/>
              </a:path>
            </a:pathLst>
          </a:custGeom>
          <a:blipFill>
            <a:blip r:embed="rId5"/>
            <a:stretch>
              <a:fillRect l="0" t="0" r="0" b="0"/>
            </a:stretch>
          </a:blipFill>
        </p:spPr>
      </p:sp>
      <p:sp>
        <p:nvSpPr>
          <p:cNvPr name="TextBox 5" id="5"/>
          <p:cNvSpPr txBox="true"/>
          <p:nvPr/>
        </p:nvSpPr>
        <p:spPr>
          <a:xfrm rot="0">
            <a:off x="1133475" y="114300"/>
            <a:ext cx="8318797" cy="4886319"/>
          </a:xfrm>
          <a:prstGeom prst="rect">
            <a:avLst/>
          </a:prstGeom>
        </p:spPr>
        <p:txBody>
          <a:bodyPr anchor="t" rtlCol="false" tIns="0" lIns="0" bIns="0" rIns="0">
            <a:spAutoFit/>
          </a:bodyPr>
          <a:lstStyle/>
          <a:p>
            <a:pPr>
              <a:lnSpc>
                <a:spcPts val="9449"/>
              </a:lnSpc>
            </a:pPr>
            <a:r>
              <a:rPr lang="en-US" sz="10499">
                <a:solidFill>
                  <a:srgbClr val="010101"/>
                </a:solidFill>
                <a:latin typeface="Bobby Jones Soft"/>
              </a:rPr>
              <a:t>HOW DEBT INPACTS YOUR ABILITY TO BUY A HOME </a:t>
            </a:r>
          </a:p>
        </p:txBody>
      </p:sp>
      <p:sp>
        <p:nvSpPr>
          <p:cNvPr name="TextBox 6" id="6"/>
          <p:cNvSpPr txBox="true"/>
          <p:nvPr/>
        </p:nvSpPr>
        <p:spPr>
          <a:xfrm rot="0">
            <a:off x="1277972" y="5355637"/>
            <a:ext cx="5791493" cy="3668673"/>
          </a:xfrm>
          <a:prstGeom prst="rect">
            <a:avLst/>
          </a:prstGeom>
        </p:spPr>
        <p:txBody>
          <a:bodyPr anchor="t" rtlCol="false" tIns="0" lIns="0" bIns="0" rIns="0">
            <a:spAutoFit/>
          </a:bodyPr>
          <a:lstStyle/>
          <a:p>
            <a:pPr algn="ctr">
              <a:lnSpc>
                <a:spcPts val="4174"/>
              </a:lnSpc>
            </a:pPr>
            <a:r>
              <a:rPr lang="en-US" sz="2981">
                <a:solidFill>
                  <a:srgbClr val="010101"/>
                </a:solidFill>
                <a:latin typeface="Bobby Jones Soft"/>
              </a:rPr>
              <a:t>CASE STUDY : </a:t>
            </a:r>
          </a:p>
          <a:p>
            <a:pPr algn="ctr">
              <a:lnSpc>
                <a:spcPts val="4174"/>
              </a:lnSpc>
            </a:pPr>
            <a:r>
              <a:rPr lang="en-US" sz="2981">
                <a:solidFill>
                  <a:srgbClr val="010101"/>
                </a:solidFill>
                <a:latin typeface="Bobby Jones Soft"/>
              </a:rPr>
              <a:t>INCOME : $50,000 OR $4166.67/MONTH</a:t>
            </a:r>
          </a:p>
          <a:p>
            <a:pPr algn="ctr">
              <a:lnSpc>
                <a:spcPts val="4174"/>
              </a:lnSpc>
            </a:pPr>
            <a:r>
              <a:rPr lang="en-US" sz="2981">
                <a:solidFill>
                  <a:srgbClr val="010101"/>
                </a:solidFill>
                <a:latin typeface="Bobby Jones Soft"/>
              </a:rPr>
              <a:t>CAR PAYMENT : $350</a:t>
            </a:r>
          </a:p>
          <a:p>
            <a:pPr algn="ctr">
              <a:lnSpc>
                <a:spcPts val="4174"/>
              </a:lnSpc>
            </a:pPr>
            <a:r>
              <a:rPr lang="en-US" sz="2981">
                <a:solidFill>
                  <a:srgbClr val="010101"/>
                </a:solidFill>
                <a:latin typeface="Bobby Jones Soft"/>
              </a:rPr>
              <a:t>STUDENT LOAN : $150</a:t>
            </a:r>
          </a:p>
          <a:p>
            <a:pPr algn="ctr">
              <a:lnSpc>
                <a:spcPts val="4174"/>
              </a:lnSpc>
            </a:pPr>
            <a:r>
              <a:rPr lang="en-US" sz="2981">
                <a:solidFill>
                  <a:srgbClr val="010101"/>
                </a:solidFill>
                <a:latin typeface="Bobby Jones Soft"/>
              </a:rPr>
              <a:t>CREDIT CARD : $75</a:t>
            </a:r>
          </a:p>
          <a:p>
            <a:pPr algn="ctr">
              <a:lnSpc>
                <a:spcPts val="4174"/>
              </a:lnSpc>
            </a:pPr>
            <a:r>
              <a:rPr lang="en-US" sz="2981">
                <a:solidFill>
                  <a:srgbClr val="010101"/>
                </a:solidFill>
                <a:latin typeface="Bobby Jones Soft"/>
              </a:rPr>
              <a:t>MAX FHA DTI : 55% OR $2,291</a:t>
            </a:r>
          </a:p>
          <a:p>
            <a:pPr algn="ctr">
              <a:lnSpc>
                <a:spcPts val="4174"/>
              </a:lnSpc>
              <a:spcBef>
                <a:spcPct val="0"/>
              </a:spcBef>
            </a:pPr>
            <a:r>
              <a:rPr lang="en-US" sz="2981">
                <a:solidFill>
                  <a:srgbClr val="010101"/>
                </a:solidFill>
                <a:latin typeface="Bobby Jones Soft"/>
              </a:rPr>
              <a:t>MONTHLY HOUSE PAYMENT MAX = $1,716</a:t>
            </a:r>
          </a:p>
        </p:txBody>
      </p:sp>
      <p:sp>
        <p:nvSpPr>
          <p:cNvPr name="TextBox 7" id="7"/>
          <p:cNvSpPr txBox="true"/>
          <p:nvPr/>
        </p:nvSpPr>
        <p:spPr>
          <a:xfrm rot="0">
            <a:off x="348091" y="9730834"/>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C3761"/>
        </a:solidFill>
      </p:bgPr>
    </p:bg>
    <p:spTree>
      <p:nvGrpSpPr>
        <p:cNvPr id="1" name=""/>
        <p:cNvGrpSpPr/>
        <p:nvPr/>
      </p:nvGrpSpPr>
      <p:grpSpPr>
        <a:xfrm>
          <a:off x="0" y="0"/>
          <a:ext cx="0" cy="0"/>
          <a:chOff x="0" y="0"/>
          <a:chExt cx="0" cy="0"/>
        </a:xfrm>
      </p:grpSpPr>
      <p:sp>
        <p:nvSpPr>
          <p:cNvPr name="Freeform 2" id="2"/>
          <p:cNvSpPr/>
          <p:nvPr/>
        </p:nvSpPr>
        <p:spPr>
          <a:xfrm flipH="true" flipV="false" rot="-7891285">
            <a:off x="-2909627" y="-7703300"/>
            <a:ext cx="11168022" cy="12119918"/>
          </a:xfrm>
          <a:custGeom>
            <a:avLst/>
            <a:gdLst/>
            <a:ahLst/>
            <a:cxnLst/>
            <a:rect r="r" b="b" t="t" l="l"/>
            <a:pathLst>
              <a:path h="12119918" w="11168022">
                <a:moveTo>
                  <a:pt x="11168022" y="0"/>
                </a:moveTo>
                <a:lnTo>
                  <a:pt x="0" y="0"/>
                </a:lnTo>
                <a:lnTo>
                  <a:pt x="0" y="12119918"/>
                </a:lnTo>
                <a:lnTo>
                  <a:pt x="11168022" y="12119918"/>
                </a:lnTo>
                <a:lnTo>
                  <a:pt x="1116802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99445" y="321015"/>
            <a:ext cx="4549878" cy="4702184"/>
          </a:xfrm>
          <a:custGeom>
            <a:avLst/>
            <a:gdLst/>
            <a:ahLst/>
            <a:cxnLst/>
            <a:rect r="r" b="b" t="t" l="l"/>
            <a:pathLst>
              <a:path h="4702184" w="4549878">
                <a:moveTo>
                  <a:pt x="0" y="0"/>
                </a:moveTo>
                <a:lnTo>
                  <a:pt x="4549878" y="0"/>
                </a:lnTo>
                <a:lnTo>
                  <a:pt x="4549878" y="4702184"/>
                </a:lnTo>
                <a:lnTo>
                  <a:pt x="0" y="4702184"/>
                </a:lnTo>
                <a:lnTo>
                  <a:pt x="0" y="0"/>
                </a:lnTo>
                <a:close/>
              </a:path>
            </a:pathLst>
          </a:custGeom>
          <a:blipFill>
            <a:blip r:embed="rId4"/>
            <a:stretch>
              <a:fillRect l="-40798" t="0" r="-14260" b="0"/>
            </a:stretch>
          </a:blipFill>
        </p:spPr>
      </p:sp>
      <p:grpSp>
        <p:nvGrpSpPr>
          <p:cNvPr name="Group 4" id="4"/>
          <p:cNvGrpSpPr>
            <a:grpSpLocks noChangeAspect="true"/>
          </p:cNvGrpSpPr>
          <p:nvPr/>
        </p:nvGrpSpPr>
        <p:grpSpPr>
          <a:xfrm rot="0">
            <a:off x="1684026" y="3931414"/>
            <a:ext cx="5246391" cy="5246370"/>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0" t="0" r="0" b="0"/>
              </a:stretch>
            </a:blipFill>
          </p:spPr>
        </p:sp>
      </p:grpSp>
      <p:sp>
        <p:nvSpPr>
          <p:cNvPr name="Freeform 6" id="6"/>
          <p:cNvSpPr/>
          <p:nvPr/>
        </p:nvSpPr>
        <p:spPr>
          <a:xfrm flipH="false" flipV="false" rot="0">
            <a:off x="255670" y="9618386"/>
            <a:ext cx="546929" cy="522676"/>
          </a:xfrm>
          <a:custGeom>
            <a:avLst/>
            <a:gdLst/>
            <a:ahLst/>
            <a:cxnLst/>
            <a:rect r="r" b="b" t="t" l="l"/>
            <a:pathLst>
              <a:path h="522676" w="546929">
                <a:moveTo>
                  <a:pt x="0" y="0"/>
                </a:moveTo>
                <a:lnTo>
                  <a:pt x="546928" y="0"/>
                </a:lnTo>
                <a:lnTo>
                  <a:pt x="546928" y="522675"/>
                </a:lnTo>
                <a:lnTo>
                  <a:pt x="0" y="522675"/>
                </a:lnTo>
                <a:lnTo>
                  <a:pt x="0" y="0"/>
                </a:lnTo>
                <a:close/>
              </a:path>
            </a:pathLst>
          </a:custGeom>
          <a:blipFill>
            <a:blip r:embed="rId6"/>
            <a:stretch>
              <a:fillRect l="0" t="0" r="0" b="0"/>
            </a:stretch>
          </a:blipFill>
        </p:spPr>
      </p:sp>
      <p:sp>
        <p:nvSpPr>
          <p:cNvPr name="TextBox 7" id="7"/>
          <p:cNvSpPr txBox="true"/>
          <p:nvPr/>
        </p:nvSpPr>
        <p:spPr>
          <a:xfrm rot="0">
            <a:off x="7209880" y="756463"/>
            <a:ext cx="7922456" cy="2505069"/>
          </a:xfrm>
          <a:prstGeom prst="rect">
            <a:avLst/>
          </a:prstGeom>
        </p:spPr>
        <p:txBody>
          <a:bodyPr anchor="t" rtlCol="false" tIns="0" lIns="0" bIns="0" rIns="0">
            <a:spAutoFit/>
          </a:bodyPr>
          <a:lstStyle/>
          <a:p>
            <a:pPr>
              <a:lnSpc>
                <a:spcPts val="9449"/>
              </a:lnSpc>
            </a:pPr>
            <a:r>
              <a:rPr lang="en-US" sz="10499">
                <a:solidFill>
                  <a:srgbClr val="010101"/>
                </a:solidFill>
                <a:latin typeface="Bobby Jones Soft"/>
              </a:rPr>
              <a:t>THANK YOU FOR LISTENING</a:t>
            </a:r>
          </a:p>
        </p:txBody>
      </p:sp>
      <p:sp>
        <p:nvSpPr>
          <p:cNvPr name="TextBox 8" id="8"/>
          <p:cNvSpPr txBox="true"/>
          <p:nvPr/>
        </p:nvSpPr>
        <p:spPr>
          <a:xfrm rot="0">
            <a:off x="7958999" y="6011572"/>
            <a:ext cx="9676865" cy="2298009"/>
          </a:xfrm>
          <a:prstGeom prst="rect">
            <a:avLst/>
          </a:prstGeom>
        </p:spPr>
        <p:txBody>
          <a:bodyPr anchor="t" rtlCol="false" tIns="0" lIns="0" bIns="0" rIns="0">
            <a:spAutoFit/>
          </a:bodyPr>
          <a:lstStyle/>
          <a:p>
            <a:pPr>
              <a:lnSpc>
                <a:spcPts val="3689"/>
              </a:lnSpc>
            </a:pPr>
            <a:r>
              <a:rPr lang="en-US" sz="2635">
                <a:solidFill>
                  <a:srgbClr val="010101"/>
                </a:solidFill>
                <a:latin typeface="Nunito Bold"/>
              </a:rPr>
              <a:t>Jacalyn Forleo</a:t>
            </a:r>
          </a:p>
          <a:p>
            <a:pPr>
              <a:lnSpc>
                <a:spcPts val="3689"/>
              </a:lnSpc>
            </a:pPr>
            <a:r>
              <a:rPr lang="en-US" sz="2635">
                <a:solidFill>
                  <a:srgbClr val="010101"/>
                </a:solidFill>
                <a:latin typeface="Nunito Bold"/>
              </a:rPr>
              <a:t>Mortgage Loan Originator NMLS 1016776</a:t>
            </a:r>
          </a:p>
          <a:p>
            <a:pPr>
              <a:lnSpc>
                <a:spcPts val="3689"/>
              </a:lnSpc>
            </a:pPr>
            <a:r>
              <a:rPr lang="en-US" sz="2635">
                <a:solidFill>
                  <a:srgbClr val="010101"/>
                </a:solidFill>
                <a:latin typeface="Nunito Bold"/>
              </a:rPr>
              <a:t>Zenith Home Loans</a:t>
            </a:r>
          </a:p>
          <a:p>
            <a:pPr>
              <a:lnSpc>
                <a:spcPts val="3689"/>
              </a:lnSpc>
            </a:pPr>
            <a:r>
              <a:rPr lang="en-US" sz="2635">
                <a:solidFill>
                  <a:srgbClr val="010101"/>
                </a:solidFill>
                <a:latin typeface="Nunito Bold"/>
              </a:rPr>
              <a:t>7400 E Crestline Circle #200 Greenwood Village CO 80111</a:t>
            </a:r>
          </a:p>
          <a:p>
            <a:pPr>
              <a:lnSpc>
                <a:spcPts val="3689"/>
              </a:lnSpc>
            </a:pPr>
            <a:r>
              <a:rPr lang="en-US" sz="2635">
                <a:solidFill>
                  <a:srgbClr val="010101"/>
                </a:solidFill>
                <a:latin typeface="Nunito Bold"/>
              </a:rPr>
              <a:t>Jacalyn@loansbyjacalyn.com   720.512.5494</a:t>
            </a:r>
          </a:p>
        </p:txBody>
      </p:sp>
      <p:sp>
        <p:nvSpPr>
          <p:cNvPr name="TextBox 9" id="9"/>
          <p:cNvSpPr txBox="true"/>
          <p:nvPr/>
        </p:nvSpPr>
        <p:spPr>
          <a:xfrm rot="0">
            <a:off x="0" y="9158734"/>
            <a:ext cx="18288000" cy="540598"/>
          </a:xfrm>
          <a:prstGeom prst="rect">
            <a:avLst/>
          </a:prstGeom>
        </p:spPr>
        <p:txBody>
          <a:bodyPr anchor="t" rtlCol="false" tIns="0" lIns="0" bIns="0" rIns="0">
            <a:spAutoFit/>
          </a:bodyPr>
          <a:lstStyle/>
          <a:p>
            <a:pPr algn="ctr">
              <a:lnSpc>
                <a:spcPts val="1120"/>
              </a:lnSpc>
            </a:pPr>
            <a:r>
              <a:rPr lang="en-US" sz="800">
                <a:solidFill>
                  <a:srgbClr val="010101"/>
                </a:solidFill>
                <a:latin typeface="Bobby Jones Soft"/>
              </a:rPr>
              <a:t>DISCLAIMER:</a:t>
            </a:r>
          </a:p>
          <a:p>
            <a:pPr algn="ctr">
              <a:lnSpc>
                <a:spcPts val="1120"/>
              </a:lnSpc>
            </a:pPr>
            <a:r>
              <a:rPr lang="en-US" sz="800">
                <a:solidFill>
                  <a:srgbClr val="010101"/>
                </a:solidFill>
                <a:latin typeface="Bobby Jones Soft"/>
              </a:rPr>
              <a:t>Zenith Home Loans does Business in Accordance with Federal Fair Lending Laws. NMLS ID 1818094. CO: Mortgage Company Registration 1818094. Regulated by the CO Division of Real Estate. Zenith is not acting on behalf of or at the direction of the FHA/HUD or the Federal Government. This product or service has not been approved or endorsed by any governmental agency, and this offer is not being made by any agency of the government. Information, rates, and programs are subject to change without notice. All products are subject to credit and property approval. Not all products are available in all states or for all loan amounts. Other restrictions may apply. This is not an offer to enter into an agreement. Not all customers will qualify.</a:t>
            </a:r>
          </a:p>
          <a:p>
            <a:pPr algn="ctr">
              <a:lnSpc>
                <a:spcPts val="1120"/>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149849">
            <a:off x="-415837" y="3713430"/>
            <a:ext cx="10743740" cy="5640464"/>
          </a:xfrm>
          <a:custGeom>
            <a:avLst/>
            <a:gdLst/>
            <a:ahLst/>
            <a:cxnLst/>
            <a:rect r="r" b="b" t="t" l="l"/>
            <a:pathLst>
              <a:path h="5640464" w="10743740">
                <a:moveTo>
                  <a:pt x="0" y="0"/>
                </a:moveTo>
                <a:lnTo>
                  <a:pt x="10743741" y="0"/>
                </a:lnTo>
                <a:lnTo>
                  <a:pt x="10743741" y="5640463"/>
                </a:lnTo>
                <a:lnTo>
                  <a:pt x="0" y="56404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true" flipV="false" rot="-8278593">
            <a:off x="-3600746" y="-6390445"/>
            <a:ext cx="9258891" cy="10048064"/>
          </a:xfrm>
          <a:custGeom>
            <a:avLst/>
            <a:gdLst/>
            <a:ahLst/>
            <a:cxnLst/>
            <a:rect r="r" b="b" t="t" l="l"/>
            <a:pathLst>
              <a:path h="10048064" w="9258891">
                <a:moveTo>
                  <a:pt x="9258892" y="0"/>
                </a:moveTo>
                <a:lnTo>
                  <a:pt x="0" y="0"/>
                </a:lnTo>
                <a:lnTo>
                  <a:pt x="0" y="10048064"/>
                </a:lnTo>
                <a:lnTo>
                  <a:pt x="9258892" y="10048064"/>
                </a:lnTo>
                <a:lnTo>
                  <a:pt x="925889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535072" y="2927658"/>
            <a:ext cx="7198156" cy="5375447"/>
          </a:xfrm>
          <a:custGeom>
            <a:avLst/>
            <a:gdLst/>
            <a:ahLst/>
            <a:cxnLst/>
            <a:rect r="r" b="b" t="t" l="l"/>
            <a:pathLst>
              <a:path h="5375447" w="7198156">
                <a:moveTo>
                  <a:pt x="0" y="0"/>
                </a:moveTo>
                <a:lnTo>
                  <a:pt x="7198156" y="0"/>
                </a:lnTo>
                <a:lnTo>
                  <a:pt x="7198156" y="5375447"/>
                </a:lnTo>
                <a:lnTo>
                  <a:pt x="0" y="5375447"/>
                </a:lnTo>
                <a:lnTo>
                  <a:pt x="0" y="0"/>
                </a:lnTo>
                <a:close/>
              </a:path>
            </a:pathLst>
          </a:custGeom>
          <a:blipFill>
            <a:blip r:embed="rId7"/>
            <a:stretch>
              <a:fillRect l="0" t="0" r="0" b="0"/>
            </a:stretch>
          </a:blipFill>
        </p:spPr>
      </p:sp>
      <p:sp>
        <p:nvSpPr>
          <p:cNvPr name="TextBox 5" id="5"/>
          <p:cNvSpPr txBox="true"/>
          <p:nvPr/>
        </p:nvSpPr>
        <p:spPr>
          <a:xfrm rot="0">
            <a:off x="5470829" y="1178928"/>
            <a:ext cx="12167432" cy="1314444"/>
          </a:xfrm>
          <a:prstGeom prst="rect">
            <a:avLst/>
          </a:prstGeom>
        </p:spPr>
        <p:txBody>
          <a:bodyPr anchor="t" rtlCol="false" tIns="0" lIns="0" bIns="0" rIns="0">
            <a:spAutoFit/>
          </a:bodyPr>
          <a:lstStyle/>
          <a:p>
            <a:pPr algn="ctr">
              <a:lnSpc>
                <a:spcPts val="9449"/>
              </a:lnSpc>
            </a:pPr>
            <a:r>
              <a:rPr lang="en-US" sz="10499">
                <a:solidFill>
                  <a:srgbClr val="010101"/>
                </a:solidFill>
                <a:latin typeface="Bobby Jones Soft"/>
              </a:rPr>
              <a:t>WHAT IS CREDIT? </a:t>
            </a:r>
          </a:p>
        </p:txBody>
      </p:sp>
      <p:sp>
        <p:nvSpPr>
          <p:cNvPr name="TextBox 6" id="6"/>
          <p:cNvSpPr txBox="true"/>
          <p:nvPr/>
        </p:nvSpPr>
        <p:spPr>
          <a:xfrm rot="0">
            <a:off x="1028700" y="4305300"/>
            <a:ext cx="8115300" cy="3352800"/>
          </a:xfrm>
          <a:prstGeom prst="rect">
            <a:avLst/>
          </a:prstGeom>
        </p:spPr>
        <p:txBody>
          <a:bodyPr anchor="t" rtlCol="false" tIns="0" lIns="0" bIns="0" rIns="0">
            <a:spAutoFit/>
          </a:bodyPr>
          <a:lstStyle/>
          <a:p>
            <a:pPr algn="ctr">
              <a:lnSpc>
                <a:spcPts val="3360"/>
              </a:lnSpc>
              <a:spcBef>
                <a:spcPct val="0"/>
              </a:spcBef>
            </a:pPr>
            <a:r>
              <a:rPr lang="en-US" sz="2800">
                <a:solidFill>
                  <a:srgbClr val="010101"/>
                </a:solidFill>
                <a:latin typeface="Nunito"/>
              </a:rPr>
              <a:t>A credit score shows lenders how likely you are to repay your debts. The higher your score, the better.</a:t>
            </a:r>
          </a:p>
          <a:p>
            <a:pPr algn="ctr">
              <a:lnSpc>
                <a:spcPts val="3360"/>
              </a:lnSpc>
              <a:spcBef>
                <a:spcPct val="0"/>
              </a:spcBef>
            </a:pPr>
          </a:p>
          <a:p>
            <a:pPr algn="ctr">
              <a:lnSpc>
                <a:spcPts val="3360"/>
              </a:lnSpc>
              <a:spcBef>
                <a:spcPct val="0"/>
              </a:spcBef>
            </a:pPr>
            <a:r>
              <a:rPr lang="en-US" sz="2800">
                <a:solidFill>
                  <a:srgbClr val="010101"/>
                </a:solidFill>
                <a:latin typeface="Nunito"/>
              </a:rPr>
              <a:t>A credit score is made up of Payment History (35%), Credit Utilization (30%), Credit History Length (15%), New Credit (10%), and Credit Mix (10%)</a:t>
            </a:r>
          </a:p>
          <a:p>
            <a:pPr algn="ctr">
              <a:lnSpc>
                <a:spcPts val="3360"/>
              </a:lnSpc>
              <a:spcBef>
                <a:spcPct val="0"/>
              </a:spcBef>
            </a:pPr>
            <a:r>
              <a:rPr lang="en-US" sz="2800">
                <a:solidFill>
                  <a:srgbClr val="010101"/>
                </a:solidFill>
                <a:latin typeface="Nunito"/>
              </a:rPr>
              <a:t>Scores range from 300-850 </a:t>
            </a:r>
          </a:p>
        </p:txBody>
      </p:sp>
      <p:sp>
        <p:nvSpPr>
          <p:cNvPr name="TextBox 7" id="7"/>
          <p:cNvSpPr txBox="true"/>
          <p:nvPr/>
        </p:nvSpPr>
        <p:spPr>
          <a:xfrm rot="0">
            <a:off x="13907601" y="9547196"/>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true" flipV="false" rot="-8278593">
            <a:off x="-3600746" y="-6390445"/>
            <a:ext cx="9258891" cy="10048064"/>
          </a:xfrm>
          <a:custGeom>
            <a:avLst/>
            <a:gdLst/>
            <a:ahLst/>
            <a:cxnLst/>
            <a:rect r="r" b="b" t="t" l="l"/>
            <a:pathLst>
              <a:path h="10048064" w="9258891">
                <a:moveTo>
                  <a:pt x="9258892" y="0"/>
                </a:moveTo>
                <a:lnTo>
                  <a:pt x="0" y="0"/>
                </a:lnTo>
                <a:lnTo>
                  <a:pt x="0" y="10048064"/>
                </a:lnTo>
                <a:lnTo>
                  <a:pt x="9258892" y="10048064"/>
                </a:lnTo>
                <a:lnTo>
                  <a:pt x="925889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149849">
            <a:off x="98959" y="3866791"/>
            <a:ext cx="10743740" cy="5640464"/>
          </a:xfrm>
          <a:custGeom>
            <a:avLst/>
            <a:gdLst/>
            <a:ahLst/>
            <a:cxnLst/>
            <a:rect r="r" b="b" t="t" l="l"/>
            <a:pathLst>
              <a:path h="5640464" w="10743740">
                <a:moveTo>
                  <a:pt x="0" y="0"/>
                </a:moveTo>
                <a:lnTo>
                  <a:pt x="10743740" y="0"/>
                </a:lnTo>
                <a:lnTo>
                  <a:pt x="10743740" y="5640464"/>
                </a:lnTo>
                <a:lnTo>
                  <a:pt x="0" y="56404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626585" y="3176410"/>
            <a:ext cx="7510606" cy="5632954"/>
          </a:xfrm>
          <a:custGeom>
            <a:avLst/>
            <a:gdLst/>
            <a:ahLst/>
            <a:cxnLst/>
            <a:rect r="r" b="b" t="t" l="l"/>
            <a:pathLst>
              <a:path h="5632954" w="7510606">
                <a:moveTo>
                  <a:pt x="0" y="0"/>
                </a:moveTo>
                <a:lnTo>
                  <a:pt x="7510606" y="0"/>
                </a:lnTo>
                <a:lnTo>
                  <a:pt x="7510606" y="5632954"/>
                </a:lnTo>
                <a:lnTo>
                  <a:pt x="0" y="5632954"/>
                </a:lnTo>
                <a:lnTo>
                  <a:pt x="0" y="0"/>
                </a:lnTo>
                <a:close/>
              </a:path>
            </a:pathLst>
          </a:custGeom>
          <a:blipFill>
            <a:blip r:embed="rId7"/>
            <a:stretch>
              <a:fillRect l="0" t="0" r="0" b="0"/>
            </a:stretch>
          </a:blipFill>
        </p:spPr>
      </p:sp>
      <p:sp>
        <p:nvSpPr>
          <p:cNvPr name="TextBox 5" id="5"/>
          <p:cNvSpPr txBox="true"/>
          <p:nvPr/>
        </p:nvSpPr>
        <p:spPr>
          <a:xfrm rot="0">
            <a:off x="5470829" y="1178928"/>
            <a:ext cx="12167432" cy="1314444"/>
          </a:xfrm>
          <a:prstGeom prst="rect">
            <a:avLst/>
          </a:prstGeom>
        </p:spPr>
        <p:txBody>
          <a:bodyPr anchor="t" rtlCol="false" tIns="0" lIns="0" bIns="0" rIns="0">
            <a:spAutoFit/>
          </a:bodyPr>
          <a:lstStyle/>
          <a:p>
            <a:pPr algn="ctr">
              <a:lnSpc>
                <a:spcPts val="9449"/>
              </a:lnSpc>
            </a:pPr>
            <a:r>
              <a:rPr lang="en-US" sz="10499">
                <a:solidFill>
                  <a:srgbClr val="010101"/>
                </a:solidFill>
                <a:latin typeface="Bobby Jones Soft"/>
              </a:rPr>
              <a:t>UNDERSTANDING FICO</a:t>
            </a:r>
          </a:p>
        </p:txBody>
      </p:sp>
      <p:sp>
        <p:nvSpPr>
          <p:cNvPr name="TextBox 6" id="6"/>
          <p:cNvSpPr txBox="true"/>
          <p:nvPr/>
        </p:nvSpPr>
        <p:spPr>
          <a:xfrm rot="0">
            <a:off x="545021" y="4906949"/>
            <a:ext cx="9942775" cy="3352800"/>
          </a:xfrm>
          <a:prstGeom prst="rect">
            <a:avLst/>
          </a:prstGeom>
        </p:spPr>
        <p:txBody>
          <a:bodyPr anchor="t" rtlCol="false" tIns="0" lIns="0" bIns="0" rIns="0">
            <a:spAutoFit/>
          </a:bodyPr>
          <a:lstStyle/>
          <a:p>
            <a:pPr algn="ctr">
              <a:lnSpc>
                <a:spcPts val="3360"/>
              </a:lnSpc>
            </a:pPr>
            <a:r>
              <a:rPr lang="en-US" sz="2800">
                <a:solidFill>
                  <a:srgbClr val="010101"/>
                </a:solidFill>
                <a:latin typeface="Nunito"/>
              </a:rPr>
              <a:t>The most common credit scoring model is called the FICO. There are three FICO scores, one from each of the major credit bureaus: Experian, TransUnion, and Equifax. Each score will be slightly different based on the information that credit bureau has on file about you. </a:t>
            </a:r>
          </a:p>
          <a:p>
            <a:pPr algn="ctr">
              <a:lnSpc>
                <a:spcPts val="3360"/>
              </a:lnSpc>
              <a:spcBef>
                <a:spcPct val="0"/>
              </a:spcBef>
            </a:pPr>
            <a:r>
              <a:rPr lang="en-US" sz="2800">
                <a:solidFill>
                  <a:srgbClr val="010101"/>
                </a:solidFill>
                <a:latin typeface="Nunito"/>
              </a:rPr>
              <a:t>Your credit score will range from 300 to 850, and there's a lot you can do to ensure you're on the right path to a stellar credit score. </a:t>
            </a:r>
          </a:p>
        </p:txBody>
      </p:sp>
      <p:sp>
        <p:nvSpPr>
          <p:cNvPr name="TextBox 7" id="7"/>
          <p:cNvSpPr txBox="true"/>
          <p:nvPr/>
        </p:nvSpPr>
        <p:spPr>
          <a:xfrm rot="0">
            <a:off x="13719561" y="9457064"/>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10519445">
            <a:off x="15047346" y="-2262479"/>
            <a:ext cx="8271550" cy="8976568"/>
          </a:xfrm>
          <a:custGeom>
            <a:avLst/>
            <a:gdLst/>
            <a:ahLst/>
            <a:cxnLst/>
            <a:rect r="r" b="b" t="t" l="l"/>
            <a:pathLst>
              <a:path h="8976568" w="8271550">
                <a:moveTo>
                  <a:pt x="0" y="0"/>
                </a:moveTo>
                <a:lnTo>
                  <a:pt x="8271550" y="0"/>
                </a:lnTo>
                <a:lnTo>
                  <a:pt x="8271550" y="8976568"/>
                </a:lnTo>
                <a:lnTo>
                  <a:pt x="0" y="89765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519445">
            <a:off x="-2023418" y="4770016"/>
            <a:ext cx="8271550" cy="8976568"/>
          </a:xfrm>
          <a:custGeom>
            <a:avLst/>
            <a:gdLst/>
            <a:ahLst/>
            <a:cxnLst/>
            <a:rect r="r" b="b" t="t" l="l"/>
            <a:pathLst>
              <a:path h="8976568" w="8271550">
                <a:moveTo>
                  <a:pt x="0" y="0"/>
                </a:moveTo>
                <a:lnTo>
                  <a:pt x="8271550" y="0"/>
                </a:lnTo>
                <a:lnTo>
                  <a:pt x="8271550" y="8976568"/>
                </a:lnTo>
                <a:lnTo>
                  <a:pt x="0" y="89765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87202" y="2852110"/>
            <a:ext cx="5792960" cy="3191394"/>
          </a:xfrm>
          <a:custGeom>
            <a:avLst/>
            <a:gdLst/>
            <a:ahLst/>
            <a:cxnLst/>
            <a:rect r="r" b="b" t="t" l="l"/>
            <a:pathLst>
              <a:path h="3191394" w="5792960">
                <a:moveTo>
                  <a:pt x="0" y="0"/>
                </a:moveTo>
                <a:lnTo>
                  <a:pt x="5792960" y="0"/>
                </a:lnTo>
                <a:lnTo>
                  <a:pt x="5792960" y="3191395"/>
                </a:lnTo>
                <a:lnTo>
                  <a:pt x="0" y="31913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63464" y="6242413"/>
            <a:ext cx="3720217" cy="3796140"/>
          </a:xfrm>
          <a:custGeom>
            <a:avLst/>
            <a:gdLst/>
            <a:ahLst/>
            <a:cxnLst/>
            <a:rect r="r" b="b" t="t" l="l"/>
            <a:pathLst>
              <a:path h="3796140" w="3720217">
                <a:moveTo>
                  <a:pt x="0" y="0"/>
                </a:moveTo>
                <a:lnTo>
                  <a:pt x="3720218" y="0"/>
                </a:lnTo>
                <a:lnTo>
                  <a:pt x="3720218" y="3796140"/>
                </a:lnTo>
                <a:lnTo>
                  <a:pt x="0" y="3796140"/>
                </a:lnTo>
                <a:lnTo>
                  <a:pt x="0" y="0"/>
                </a:lnTo>
                <a:close/>
              </a:path>
            </a:pathLst>
          </a:custGeom>
          <a:blipFill>
            <a:blip r:embed="rId8"/>
            <a:stretch>
              <a:fillRect l="0" t="0" r="0" b="0"/>
            </a:stretch>
          </a:blipFill>
        </p:spPr>
      </p:sp>
      <p:sp>
        <p:nvSpPr>
          <p:cNvPr name="TextBox 6" id="6"/>
          <p:cNvSpPr txBox="true"/>
          <p:nvPr/>
        </p:nvSpPr>
        <p:spPr>
          <a:xfrm rot="0">
            <a:off x="1274214" y="966025"/>
            <a:ext cx="15985086" cy="1200154"/>
          </a:xfrm>
          <a:prstGeom prst="rect">
            <a:avLst/>
          </a:prstGeom>
        </p:spPr>
        <p:txBody>
          <a:bodyPr anchor="t" rtlCol="false" tIns="0" lIns="0" bIns="0" rIns="0">
            <a:spAutoFit/>
          </a:bodyPr>
          <a:lstStyle/>
          <a:p>
            <a:pPr algn="ctr">
              <a:lnSpc>
                <a:spcPts val="8550"/>
              </a:lnSpc>
            </a:pPr>
            <a:r>
              <a:rPr lang="en-US" sz="9500">
                <a:solidFill>
                  <a:srgbClr val="010101"/>
                </a:solidFill>
                <a:latin typeface="Bobby Jones Soft"/>
              </a:rPr>
              <a:t>ESTABLISHING POSITIVE CREDIT</a:t>
            </a:r>
          </a:p>
        </p:txBody>
      </p:sp>
      <p:sp>
        <p:nvSpPr>
          <p:cNvPr name="TextBox 7" id="7"/>
          <p:cNvSpPr txBox="true"/>
          <p:nvPr/>
        </p:nvSpPr>
        <p:spPr>
          <a:xfrm rot="0">
            <a:off x="8534523" y="3697269"/>
            <a:ext cx="7707809" cy="3813317"/>
          </a:xfrm>
          <a:prstGeom prst="rect">
            <a:avLst/>
          </a:prstGeom>
        </p:spPr>
        <p:txBody>
          <a:bodyPr anchor="t" rtlCol="false" tIns="0" lIns="0" bIns="0" rIns="0">
            <a:spAutoFit/>
          </a:bodyPr>
          <a:lstStyle/>
          <a:p>
            <a:pPr marL="781427" indent="-390714" lvl="1">
              <a:lnSpc>
                <a:spcPts val="5067"/>
              </a:lnSpc>
              <a:buFont typeface="Arial"/>
              <a:buChar char="•"/>
            </a:pPr>
            <a:r>
              <a:rPr lang="en-US" sz="3619">
                <a:solidFill>
                  <a:srgbClr val="010101"/>
                </a:solidFill>
                <a:latin typeface="Bobby Jones Soft"/>
              </a:rPr>
              <a:t>APPLY FOR A CREDIT CARD</a:t>
            </a:r>
          </a:p>
          <a:p>
            <a:pPr marL="781427" indent="-390714" lvl="1">
              <a:lnSpc>
                <a:spcPts val="5067"/>
              </a:lnSpc>
              <a:buFont typeface="Arial"/>
              <a:buChar char="•"/>
            </a:pPr>
            <a:r>
              <a:rPr lang="en-US" sz="3619">
                <a:solidFill>
                  <a:srgbClr val="010101"/>
                </a:solidFill>
                <a:latin typeface="Bobby Jones Soft"/>
              </a:rPr>
              <a:t>USE YOUR CREDIT RESPONDSIBLY </a:t>
            </a:r>
          </a:p>
          <a:p>
            <a:pPr marL="781427" indent="-390714" lvl="1">
              <a:lnSpc>
                <a:spcPts val="5067"/>
              </a:lnSpc>
              <a:buFont typeface="Arial"/>
              <a:buChar char="•"/>
            </a:pPr>
            <a:r>
              <a:rPr lang="en-US" sz="3619">
                <a:solidFill>
                  <a:srgbClr val="010101"/>
                </a:solidFill>
                <a:latin typeface="Bobby Jones Soft"/>
              </a:rPr>
              <a:t>MAKE PAYEMENTS ON TIME </a:t>
            </a:r>
          </a:p>
          <a:p>
            <a:pPr marL="781427" indent="-390714" lvl="1">
              <a:lnSpc>
                <a:spcPts val="5067"/>
              </a:lnSpc>
              <a:buFont typeface="Arial"/>
              <a:buChar char="•"/>
            </a:pPr>
            <a:r>
              <a:rPr lang="en-US" sz="3619">
                <a:solidFill>
                  <a:srgbClr val="010101"/>
                </a:solidFill>
                <a:latin typeface="Bobby Jones Soft"/>
              </a:rPr>
              <a:t>KEEP YOUR ACCOUNTS OPEN </a:t>
            </a:r>
          </a:p>
          <a:p>
            <a:pPr marL="781427" indent="-390714" lvl="1">
              <a:lnSpc>
                <a:spcPts val="5067"/>
              </a:lnSpc>
              <a:buFont typeface="Arial"/>
              <a:buChar char="•"/>
            </a:pPr>
            <a:r>
              <a:rPr lang="en-US" sz="3619">
                <a:solidFill>
                  <a:srgbClr val="010101"/>
                </a:solidFill>
                <a:latin typeface="Bobby Jones Soft"/>
              </a:rPr>
              <a:t>CONSIDER DIFFERENT TYPES OF CREDIT</a:t>
            </a:r>
          </a:p>
          <a:p>
            <a:pPr marL="781427" indent="-390714" lvl="1">
              <a:lnSpc>
                <a:spcPts val="5067"/>
              </a:lnSpc>
              <a:spcBef>
                <a:spcPct val="0"/>
              </a:spcBef>
              <a:buFont typeface="Arial"/>
              <a:buChar char="•"/>
            </a:pPr>
            <a:r>
              <a:rPr lang="en-US" sz="3619">
                <a:solidFill>
                  <a:srgbClr val="010101"/>
                </a:solidFill>
                <a:latin typeface="Bobby Jones Soft"/>
              </a:rPr>
              <a:t>MONITOR YOUR CREDIT </a:t>
            </a:r>
          </a:p>
        </p:txBody>
      </p:sp>
      <p:sp>
        <p:nvSpPr>
          <p:cNvPr name="TextBox 8" id="8"/>
          <p:cNvSpPr txBox="true"/>
          <p:nvPr/>
        </p:nvSpPr>
        <p:spPr>
          <a:xfrm rot="0">
            <a:off x="13778546" y="9771853"/>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7333226">
            <a:off x="10229773" y="-6825481"/>
            <a:ext cx="9258891" cy="10048064"/>
          </a:xfrm>
          <a:custGeom>
            <a:avLst/>
            <a:gdLst/>
            <a:ahLst/>
            <a:cxnLst/>
            <a:rect r="r" b="b" t="t" l="l"/>
            <a:pathLst>
              <a:path h="10048064" w="9258891">
                <a:moveTo>
                  <a:pt x="0" y="0"/>
                </a:moveTo>
                <a:lnTo>
                  <a:pt x="9258892" y="0"/>
                </a:lnTo>
                <a:lnTo>
                  <a:pt x="9258892" y="10048064"/>
                </a:lnTo>
                <a:lnTo>
                  <a:pt x="0" y="10048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1591887" y="4152007"/>
            <a:ext cx="4919870" cy="4114800"/>
          </a:xfrm>
          <a:custGeom>
            <a:avLst/>
            <a:gdLst/>
            <a:ahLst/>
            <a:cxnLst/>
            <a:rect r="r" b="b" t="t" l="l"/>
            <a:pathLst>
              <a:path h="4114800" w="4919870">
                <a:moveTo>
                  <a:pt x="0" y="0"/>
                </a:moveTo>
                <a:lnTo>
                  <a:pt x="4919869" y="0"/>
                </a:lnTo>
                <a:lnTo>
                  <a:pt x="491986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133475" y="1304925"/>
            <a:ext cx="10303277" cy="2505069"/>
          </a:xfrm>
          <a:prstGeom prst="rect">
            <a:avLst/>
          </a:prstGeom>
        </p:spPr>
        <p:txBody>
          <a:bodyPr anchor="t" rtlCol="false" tIns="0" lIns="0" bIns="0" rIns="0">
            <a:spAutoFit/>
          </a:bodyPr>
          <a:lstStyle/>
          <a:p>
            <a:pPr>
              <a:lnSpc>
                <a:spcPts val="9449"/>
              </a:lnSpc>
            </a:pPr>
            <a:r>
              <a:rPr lang="en-US" sz="10499">
                <a:solidFill>
                  <a:srgbClr val="010101"/>
                </a:solidFill>
                <a:latin typeface="Bobby Jones Soft"/>
              </a:rPr>
              <a:t>CREDIT CARD RULES TO FOLLOW  </a:t>
            </a:r>
          </a:p>
        </p:txBody>
      </p:sp>
      <p:sp>
        <p:nvSpPr>
          <p:cNvPr name="TextBox 5" id="5"/>
          <p:cNvSpPr txBox="true"/>
          <p:nvPr/>
        </p:nvSpPr>
        <p:spPr>
          <a:xfrm rot="0">
            <a:off x="1133475" y="4193222"/>
            <a:ext cx="8479500" cy="5840095"/>
          </a:xfrm>
          <a:prstGeom prst="rect">
            <a:avLst/>
          </a:prstGeom>
        </p:spPr>
        <p:txBody>
          <a:bodyPr anchor="t" rtlCol="false" tIns="0" lIns="0" bIns="0" rIns="0">
            <a:spAutoFit/>
          </a:bodyPr>
          <a:lstStyle/>
          <a:p>
            <a:pPr marL="842013" indent="-421007" lvl="1">
              <a:lnSpc>
                <a:spcPts val="5460"/>
              </a:lnSpc>
              <a:buFont typeface="Arial"/>
              <a:buChar char="•"/>
            </a:pPr>
            <a:r>
              <a:rPr lang="en-US" sz="3900">
                <a:solidFill>
                  <a:srgbClr val="010101"/>
                </a:solidFill>
                <a:latin typeface="Nunito"/>
              </a:rPr>
              <a:t>Don’t Max out your credit card</a:t>
            </a:r>
          </a:p>
          <a:p>
            <a:pPr marL="842013" indent="-421007" lvl="1">
              <a:lnSpc>
                <a:spcPts val="5460"/>
              </a:lnSpc>
              <a:buFont typeface="Arial"/>
              <a:buChar char="•"/>
            </a:pPr>
            <a:r>
              <a:rPr lang="en-US" sz="3900">
                <a:solidFill>
                  <a:srgbClr val="010101"/>
                </a:solidFill>
                <a:latin typeface="Nunito"/>
              </a:rPr>
              <a:t>Always pay more than the minimum payment</a:t>
            </a:r>
          </a:p>
          <a:p>
            <a:pPr marL="842013" indent="-421007" lvl="1">
              <a:lnSpc>
                <a:spcPts val="5460"/>
              </a:lnSpc>
              <a:buFont typeface="Arial"/>
              <a:buChar char="•"/>
            </a:pPr>
            <a:r>
              <a:rPr lang="en-US" sz="3900">
                <a:solidFill>
                  <a:srgbClr val="010101"/>
                </a:solidFill>
                <a:latin typeface="Nunito"/>
              </a:rPr>
              <a:t>Review your monthly statements for accuracy</a:t>
            </a:r>
          </a:p>
          <a:p>
            <a:pPr marL="842013" indent="-421007" lvl="1">
              <a:lnSpc>
                <a:spcPts val="5460"/>
              </a:lnSpc>
              <a:buFont typeface="Arial"/>
              <a:buChar char="•"/>
            </a:pPr>
            <a:r>
              <a:rPr lang="en-US" sz="3900">
                <a:solidFill>
                  <a:srgbClr val="010101"/>
                </a:solidFill>
                <a:latin typeface="Nunito"/>
              </a:rPr>
              <a:t>Avoid Cash Advances</a:t>
            </a:r>
          </a:p>
          <a:p>
            <a:pPr marL="842013" indent="-421007" lvl="1">
              <a:lnSpc>
                <a:spcPts val="5460"/>
              </a:lnSpc>
              <a:buFont typeface="Arial"/>
              <a:buChar char="•"/>
            </a:pPr>
            <a:r>
              <a:rPr lang="en-US" sz="3900">
                <a:solidFill>
                  <a:srgbClr val="010101"/>
                </a:solidFill>
                <a:latin typeface="Nunito"/>
              </a:rPr>
              <a:t>Monitor your spending</a:t>
            </a:r>
          </a:p>
          <a:p>
            <a:pPr marL="842013" indent="-421007" lvl="1">
              <a:lnSpc>
                <a:spcPts val="5460"/>
              </a:lnSpc>
              <a:buFont typeface="Arial"/>
              <a:buChar char="•"/>
            </a:pPr>
            <a:r>
              <a:rPr lang="en-US" sz="3900">
                <a:solidFill>
                  <a:srgbClr val="010101"/>
                </a:solidFill>
                <a:latin typeface="Nunito"/>
              </a:rPr>
              <a:t>Understand your Rate and Terms</a:t>
            </a:r>
          </a:p>
          <a:p>
            <a:pPr>
              <a:lnSpc>
                <a:spcPts val="2800"/>
              </a:lnSpc>
            </a:pPr>
          </a:p>
        </p:txBody>
      </p:sp>
      <p:sp>
        <p:nvSpPr>
          <p:cNvPr name="TextBox 6" id="6"/>
          <p:cNvSpPr txBox="true"/>
          <p:nvPr/>
        </p:nvSpPr>
        <p:spPr>
          <a:xfrm rot="0">
            <a:off x="14051822" y="9586619"/>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C3761"/>
        </a:solidFill>
      </p:bgPr>
    </p:bg>
    <p:spTree>
      <p:nvGrpSpPr>
        <p:cNvPr id="1" name=""/>
        <p:cNvGrpSpPr/>
        <p:nvPr/>
      </p:nvGrpSpPr>
      <p:grpSpPr>
        <a:xfrm>
          <a:off x="0" y="0"/>
          <a:ext cx="0" cy="0"/>
          <a:chOff x="0" y="0"/>
          <a:chExt cx="0" cy="0"/>
        </a:xfrm>
      </p:grpSpPr>
      <p:sp>
        <p:nvSpPr>
          <p:cNvPr name="Freeform 2" id="2"/>
          <p:cNvSpPr/>
          <p:nvPr/>
        </p:nvSpPr>
        <p:spPr>
          <a:xfrm flipH="true" flipV="false" rot="9334232">
            <a:off x="-6001839" y="-5031259"/>
            <a:ext cx="11168022" cy="12119918"/>
          </a:xfrm>
          <a:custGeom>
            <a:avLst/>
            <a:gdLst/>
            <a:ahLst/>
            <a:cxnLst/>
            <a:rect r="r" b="b" t="t" l="l"/>
            <a:pathLst>
              <a:path h="12119918" w="11168022">
                <a:moveTo>
                  <a:pt x="11168022" y="0"/>
                </a:moveTo>
                <a:lnTo>
                  <a:pt x="0" y="0"/>
                </a:lnTo>
                <a:lnTo>
                  <a:pt x="0" y="12119918"/>
                </a:lnTo>
                <a:lnTo>
                  <a:pt x="11168022" y="12119918"/>
                </a:lnTo>
                <a:lnTo>
                  <a:pt x="1116802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47470" y="4422879"/>
            <a:ext cx="6130494" cy="3559642"/>
          </a:xfrm>
          <a:custGeom>
            <a:avLst/>
            <a:gdLst/>
            <a:ahLst/>
            <a:cxnLst/>
            <a:rect r="r" b="b" t="t" l="l"/>
            <a:pathLst>
              <a:path h="3559642" w="6130494">
                <a:moveTo>
                  <a:pt x="0" y="0"/>
                </a:moveTo>
                <a:lnTo>
                  <a:pt x="6130494" y="0"/>
                </a:lnTo>
                <a:lnTo>
                  <a:pt x="6130494" y="3559642"/>
                </a:lnTo>
                <a:lnTo>
                  <a:pt x="0" y="3559642"/>
                </a:lnTo>
                <a:lnTo>
                  <a:pt x="0" y="0"/>
                </a:lnTo>
                <a:close/>
              </a:path>
            </a:pathLst>
          </a:custGeom>
          <a:blipFill>
            <a:blip r:embed="rId4"/>
            <a:stretch>
              <a:fillRect l="0" t="0" r="0" b="0"/>
            </a:stretch>
          </a:blipFill>
        </p:spPr>
      </p:sp>
      <p:sp>
        <p:nvSpPr>
          <p:cNvPr name="TextBox 4" id="4"/>
          <p:cNvSpPr txBox="true"/>
          <p:nvPr/>
        </p:nvSpPr>
        <p:spPr>
          <a:xfrm rot="0">
            <a:off x="6573473" y="1304925"/>
            <a:ext cx="11235354" cy="2505069"/>
          </a:xfrm>
          <a:prstGeom prst="rect">
            <a:avLst/>
          </a:prstGeom>
        </p:spPr>
        <p:txBody>
          <a:bodyPr anchor="t" rtlCol="false" tIns="0" lIns="0" bIns="0" rIns="0">
            <a:spAutoFit/>
          </a:bodyPr>
          <a:lstStyle/>
          <a:p>
            <a:pPr>
              <a:lnSpc>
                <a:spcPts val="9449"/>
              </a:lnSpc>
            </a:pPr>
            <a:r>
              <a:rPr lang="en-US" sz="10499">
                <a:solidFill>
                  <a:srgbClr val="010101"/>
                </a:solidFill>
                <a:latin typeface="Bobby Jones Soft"/>
              </a:rPr>
              <a:t>HOW TO FIX </a:t>
            </a:r>
          </a:p>
          <a:p>
            <a:pPr>
              <a:lnSpc>
                <a:spcPts val="9449"/>
              </a:lnSpc>
            </a:pPr>
            <a:r>
              <a:rPr lang="en-US" sz="10499">
                <a:solidFill>
                  <a:srgbClr val="010101"/>
                </a:solidFill>
                <a:latin typeface="Bobby Jones Soft"/>
              </a:rPr>
              <a:t>‘BAD’ CREDIT</a:t>
            </a:r>
          </a:p>
        </p:txBody>
      </p:sp>
      <p:sp>
        <p:nvSpPr>
          <p:cNvPr name="TextBox 5" id="5"/>
          <p:cNvSpPr txBox="true"/>
          <p:nvPr/>
        </p:nvSpPr>
        <p:spPr>
          <a:xfrm rot="0">
            <a:off x="9104343" y="5067300"/>
            <a:ext cx="8479500" cy="4091940"/>
          </a:xfrm>
          <a:prstGeom prst="rect">
            <a:avLst/>
          </a:prstGeom>
        </p:spPr>
        <p:txBody>
          <a:bodyPr anchor="t" rtlCol="false" tIns="0" lIns="0" bIns="0" rIns="0">
            <a:spAutoFit/>
          </a:bodyPr>
          <a:lstStyle/>
          <a:p>
            <a:pPr marL="842013" indent="-421007" lvl="1">
              <a:lnSpc>
                <a:spcPts val="5460"/>
              </a:lnSpc>
              <a:buFont typeface="Arial"/>
              <a:buChar char="•"/>
            </a:pPr>
            <a:r>
              <a:rPr lang="en-US" sz="3900">
                <a:solidFill>
                  <a:srgbClr val="010101"/>
                </a:solidFill>
                <a:latin typeface="Nunito Bold"/>
              </a:rPr>
              <a:t>No late payments</a:t>
            </a:r>
          </a:p>
          <a:p>
            <a:pPr marL="842013" indent="-421007" lvl="1">
              <a:lnSpc>
                <a:spcPts val="5460"/>
              </a:lnSpc>
              <a:buFont typeface="Arial"/>
              <a:buChar char="•"/>
            </a:pPr>
            <a:r>
              <a:rPr lang="en-US" sz="3900">
                <a:solidFill>
                  <a:srgbClr val="010101"/>
                </a:solidFill>
                <a:latin typeface="Nunito Bold"/>
              </a:rPr>
              <a:t>Settle any collections</a:t>
            </a:r>
          </a:p>
          <a:p>
            <a:pPr marL="842013" indent="-421007" lvl="1">
              <a:lnSpc>
                <a:spcPts val="5460"/>
              </a:lnSpc>
              <a:buFont typeface="Arial"/>
              <a:buChar char="•"/>
            </a:pPr>
            <a:r>
              <a:rPr lang="en-US" sz="3900">
                <a:solidFill>
                  <a:srgbClr val="010101"/>
                </a:solidFill>
                <a:latin typeface="Nunito Bold"/>
              </a:rPr>
              <a:t>Keep balances 30% or less when possible </a:t>
            </a:r>
          </a:p>
          <a:p>
            <a:pPr marL="842013" indent="-421007" lvl="1">
              <a:lnSpc>
                <a:spcPts val="5460"/>
              </a:lnSpc>
              <a:buFont typeface="Arial"/>
              <a:buChar char="•"/>
            </a:pPr>
            <a:r>
              <a:rPr lang="en-US" sz="3900">
                <a:solidFill>
                  <a:srgbClr val="010101"/>
                </a:solidFill>
                <a:latin typeface="Nunito Bold"/>
              </a:rPr>
              <a:t>Set up Auto-pay</a:t>
            </a:r>
          </a:p>
          <a:p>
            <a:pPr marL="842013" indent="-421007" lvl="1">
              <a:lnSpc>
                <a:spcPts val="5460"/>
              </a:lnSpc>
              <a:buFont typeface="Arial"/>
              <a:buChar char="•"/>
            </a:pPr>
            <a:r>
              <a:rPr lang="en-US" sz="3900">
                <a:solidFill>
                  <a:srgbClr val="010101"/>
                </a:solidFill>
                <a:latin typeface="Nunito Bold"/>
              </a:rPr>
              <a:t>Snowball effect to debt pay off </a:t>
            </a:r>
          </a:p>
        </p:txBody>
      </p:sp>
      <p:sp>
        <p:nvSpPr>
          <p:cNvPr name="TextBox 6" id="6"/>
          <p:cNvSpPr txBox="true"/>
          <p:nvPr/>
        </p:nvSpPr>
        <p:spPr>
          <a:xfrm rot="0">
            <a:off x="13837532" y="9515836"/>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FFFFFF"/>
                </a:solidFill>
                <a:latin typeface="Bobby Jones Soft"/>
              </a:rPr>
              <a:t>JACALYN FORLEO ZENITH HOME LOANS NMLS 1016776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149849">
            <a:off x="-412900" y="4041398"/>
            <a:ext cx="10743740" cy="5640464"/>
          </a:xfrm>
          <a:custGeom>
            <a:avLst/>
            <a:gdLst/>
            <a:ahLst/>
            <a:cxnLst/>
            <a:rect r="r" b="b" t="t" l="l"/>
            <a:pathLst>
              <a:path h="5640464" w="10743740">
                <a:moveTo>
                  <a:pt x="0" y="0"/>
                </a:moveTo>
                <a:lnTo>
                  <a:pt x="10743740" y="0"/>
                </a:lnTo>
                <a:lnTo>
                  <a:pt x="10743740" y="5640463"/>
                </a:lnTo>
                <a:lnTo>
                  <a:pt x="0" y="56404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6962337">
            <a:off x="10669278" y="-6694106"/>
            <a:ext cx="9258891" cy="10048064"/>
          </a:xfrm>
          <a:custGeom>
            <a:avLst/>
            <a:gdLst/>
            <a:ahLst/>
            <a:cxnLst/>
            <a:rect r="r" b="b" t="t" l="l"/>
            <a:pathLst>
              <a:path h="10048064" w="9258891">
                <a:moveTo>
                  <a:pt x="0" y="0"/>
                </a:moveTo>
                <a:lnTo>
                  <a:pt x="9258891" y="0"/>
                </a:lnTo>
                <a:lnTo>
                  <a:pt x="9258891" y="10048064"/>
                </a:lnTo>
                <a:lnTo>
                  <a:pt x="0" y="10048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1083206" y="2804899"/>
            <a:ext cx="5974877" cy="5974877"/>
          </a:xfrm>
          <a:custGeom>
            <a:avLst/>
            <a:gdLst/>
            <a:ahLst/>
            <a:cxnLst/>
            <a:rect r="r" b="b" t="t" l="l"/>
            <a:pathLst>
              <a:path h="5974877" w="5974877">
                <a:moveTo>
                  <a:pt x="0" y="0"/>
                </a:moveTo>
                <a:lnTo>
                  <a:pt x="5974876" y="0"/>
                </a:lnTo>
                <a:lnTo>
                  <a:pt x="5974876" y="5974877"/>
                </a:lnTo>
                <a:lnTo>
                  <a:pt x="0" y="5974877"/>
                </a:lnTo>
                <a:lnTo>
                  <a:pt x="0" y="0"/>
                </a:lnTo>
                <a:close/>
              </a:path>
            </a:pathLst>
          </a:custGeom>
          <a:blipFill>
            <a:blip r:embed="rId7"/>
            <a:stretch>
              <a:fillRect l="0" t="0" r="0" b="0"/>
            </a:stretch>
          </a:blipFill>
        </p:spPr>
      </p:sp>
      <p:sp>
        <p:nvSpPr>
          <p:cNvPr name="TextBox 5" id="5"/>
          <p:cNvSpPr txBox="true"/>
          <p:nvPr/>
        </p:nvSpPr>
        <p:spPr>
          <a:xfrm rot="0">
            <a:off x="1133475" y="1304925"/>
            <a:ext cx="9949731" cy="2505069"/>
          </a:xfrm>
          <a:prstGeom prst="rect">
            <a:avLst/>
          </a:prstGeom>
        </p:spPr>
        <p:txBody>
          <a:bodyPr anchor="t" rtlCol="false" tIns="0" lIns="0" bIns="0" rIns="0">
            <a:spAutoFit/>
          </a:bodyPr>
          <a:lstStyle/>
          <a:p>
            <a:pPr>
              <a:lnSpc>
                <a:spcPts val="9449"/>
              </a:lnSpc>
            </a:pPr>
            <a:r>
              <a:rPr lang="en-US" sz="10499">
                <a:solidFill>
                  <a:srgbClr val="010101"/>
                </a:solidFill>
                <a:latin typeface="Bobby Jones Soft"/>
              </a:rPr>
              <a:t>PAYOFF AND DEBT CONSOLIDATION</a:t>
            </a:r>
          </a:p>
        </p:txBody>
      </p:sp>
      <p:sp>
        <p:nvSpPr>
          <p:cNvPr name="TextBox 6" id="6"/>
          <p:cNvSpPr txBox="true"/>
          <p:nvPr/>
        </p:nvSpPr>
        <p:spPr>
          <a:xfrm rot="0">
            <a:off x="837590" y="4879946"/>
            <a:ext cx="7720096" cy="3462656"/>
          </a:xfrm>
          <a:prstGeom prst="rect">
            <a:avLst/>
          </a:prstGeom>
        </p:spPr>
        <p:txBody>
          <a:bodyPr anchor="t" rtlCol="false" tIns="0" lIns="0" bIns="0" rIns="0">
            <a:spAutoFit/>
          </a:bodyPr>
          <a:lstStyle/>
          <a:p>
            <a:pPr marL="604513" indent="-302256" lvl="1">
              <a:lnSpc>
                <a:spcPts val="3919"/>
              </a:lnSpc>
              <a:buFont typeface="Arial"/>
              <a:buChar char="•"/>
            </a:pPr>
            <a:r>
              <a:rPr lang="en-US" sz="2799">
                <a:solidFill>
                  <a:srgbClr val="010101"/>
                </a:solidFill>
                <a:latin typeface="Bobby Jones Soft"/>
              </a:rPr>
              <a:t>SAVE 10%  OF YOUR EARNINGS</a:t>
            </a:r>
          </a:p>
          <a:p>
            <a:pPr marL="604513" indent="-302256" lvl="1">
              <a:lnSpc>
                <a:spcPts val="3919"/>
              </a:lnSpc>
              <a:buFont typeface="Arial"/>
              <a:buChar char="•"/>
            </a:pPr>
            <a:r>
              <a:rPr lang="en-US" sz="2799">
                <a:solidFill>
                  <a:srgbClr val="010101"/>
                </a:solidFill>
                <a:latin typeface="Bobby Jones Soft"/>
              </a:rPr>
              <a:t>LIVE WITHIN YOUR MEANS/CREATE A BUDGET</a:t>
            </a:r>
          </a:p>
          <a:p>
            <a:pPr marL="604513" indent="-302256" lvl="1">
              <a:lnSpc>
                <a:spcPts val="3919"/>
              </a:lnSpc>
              <a:buFont typeface="Arial"/>
              <a:buChar char="•"/>
            </a:pPr>
            <a:r>
              <a:rPr lang="en-US" sz="2799">
                <a:solidFill>
                  <a:srgbClr val="010101"/>
                </a:solidFill>
                <a:latin typeface="Bobby Jones Soft"/>
              </a:rPr>
              <a:t>INVEST!</a:t>
            </a:r>
          </a:p>
          <a:p>
            <a:pPr marL="604513" indent="-302256" lvl="1">
              <a:lnSpc>
                <a:spcPts val="3919"/>
              </a:lnSpc>
              <a:buFont typeface="Arial"/>
              <a:buChar char="•"/>
            </a:pPr>
            <a:r>
              <a:rPr lang="en-US" sz="2799">
                <a:solidFill>
                  <a:srgbClr val="010101"/>
                </a:solidFill>
                <a:latin typeface="Bobby Jones Soft"/>
              </a:rPr>
              <a:t>PROTECT YOUR WEALTH</a:t>
            </a:r>
          </a:p>
          <a:p>
            <a:pPr marL="604513" indent="-302256" lvl="1">
              <a:lnSpc>
                <a:spcPts val="3919"/>
              </a:lnSpc>
              <a:buFont typeface="Arial"/>
              <a:buChar char="•"/>
            </a:pPr>
            <a:r>
              <a:rPr lang="en-US" sz="2799">
                <a:solidFill>
                  <a:srgbClr val="010101"/>
                </a:solidFill>
                <a:latin typeface="Bobby Jones Soft"/>
              </a:rPr>
              <a:t>BUY A HOME</a:t>
            </a:r>
          </a:p>
          <a:p>
            <a:pPr marL="604513" indent="-302256" lvl="1">
              <a:lnSpc>
                <a:spcPts val="3919"/>
              </a:lnSpc>
              <a:buFont typeface="Arial"/>
              <a:buChar char="•"/>
            </a:pPr>
            <a:r>
              <a:rPr lang="en-US" sz="2799">
                <a:solidFill>
                  <a:srgbClr val="010101"/>
                </a:solidFill>
                <a:latin typeface="Bobby Jones Soft"/>
              </a:rPr>
              <a:t>CREATE PASSIVE INCOME</a:t>
            </a:r>
          </a:p>
          <a:p>
            <a:pPr marL="604513" indent="-302256" lvl="1">
              <a:lnSpc>
                <a:spcPts val="3919"/>
              </a:lnSpc>
              <a:buFont typeface="Arial"/>
              <a:buChar char="•"/>
            </a:pPr>
            <a:r>
              <a:rPr lang="en-US" sz="2799">
                <a:solidFill>
                  <a:srgbClr val="010101"/>
                </a:solidFill>
                <a:latin typeface="Bobby Jones Soft"/>
              </a:rPr>
              <a:t>INVEST IN YOURSELF</a:t>
            </a:r>
          </a:p>
        </p:txBody>
      </p:sp>
      <p:sp>
        <p:nvSpPr>
          <p:cNvPr name="TextBox 7" id="7"/>
          <p:cNvSpPr txBox="true"/>
          <p:nvPr/>
        </p:nvSpPr>
        <p:spPr>
          <a:xfrm rot="0">
            <a:off x="13896517" y="9646564"/>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6789283" y="-4263404"/>
            <a:ext cx="11168022" cy="12119918"/>
          </a:xfrm>
          <a:custGeom>
            <a:avLst/>
            <a:gdLst/>
            <a:ahLst/>
            <a:cxnLst/>
            <a:rect r="r" b="b" t="t" l="l"/>
            <a:pathLst>
              <a:path h="12119918" w="11168022">
                <a:moveTo>
                  <a:pt x="11168022" y="0"/>
                </a:moveTo>
                <a:lnTo>
                  <a:pt x="0" y="0"/>
                </a:lnTo>
                <a:lnTo>
                  <a:pt x="0" y="12119918"/>
                </a:lnTo>
                <a:lnTo>
                  <a:pt x="11168022" y="12119918"/>
                </a:lnTo>
                <a:lnTo>
                  <a:pt x="1116802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028700" y="4416662"/>
            <a:ext cx="6753506" cy="4499523"/>
          </a:xfrm>
          <a:custGeom>
            <a:avLst/>
            <a:gdLst/>
            <a:ahLst/>
            <a:cxnLst/>
            <a:rect r="r" b="b" t="t" l="l"/>
            <a:pathLst>
              <a:path h="4499523" w="6753506">
                <a:moveTo>
                  <a:pt x="0" y="0"/>
                </a:moveTo>
                <a:lnTo>
                  <a:pt x="6753506" y="0"/>
                </a:lnTo>
                <a:lnTo>
                  <a:pt x="6753506" y="4499524"/>
                </a:lnTo>
                <a:lnTo>
                  <a:pt x="0" y="4499524"/>
                </a:lnTo>
                <a:lnTo>
                  <a:pt x="0" y="0"/>
                </a:lnTo>
                <a:close/>
              </a:path>
            </a:pathLst>
          </a:custGeom>
          <a:blipFill>
            <a:blip r:embed="rId5"/>
            <a:stretch>
              <a:fillRect l="0" t="0" r="0" b="0"/>
            </a:stretch>
          </a:blipFill>
        </p:spPr>
      </p:sp>
      <p:sp>
        <p:nvSpPr>
          <p:cNvPr name="TextBox 4" id="4"/>
          <p:cNvSpPr txBox="true"/>
          <p:nvPr/>
        </p:nvSpPr>
        <p:spPr>
          <a:xfrm rot="0">
            <a:off x="6066740" y="1900238"/>
            <a:ext cx="11299636" cy="1314444"/>
          </a:xfrm>
          <a:prstGeom prst="rect">
            <a:avLst/>
          </a:prstGeom>
        </p:spPr>
        <p:txBody>
          <a:bodyPr anchor="t" rtlCol="false" tIns="0" lIns="0" bIns="0" rIns="0">
            <a:spAutoFit/>
          </a:bodyPr>
          <a:lstStyle/>
          <a:p>
            <a:pPr>
              <a:lnSpc>
                <a:spcPts val="9449"/>
              </a:lnSpc>
            </a:pPr>
            <a:r>
              <a:rPr lang="en-US" sz="10499">
                <a:solidFill>
                  <a:srgbClr val="010101"/>
                </a:solidFill>
                <a:latin typeface="Bobby Jones Soft"/>
              </a:rPr>
              <a:t>STUDENT LOANS</a:t>
            </a:r>
          </a:p>
        </p:txBody>
      </p:sp>
      <p:sp>
        <p:nvSpPr>
          <p:cNvPr name="TextBox 5" id="5"/>
          <p:cNvSpPr txBox="true"/>
          <p:nvPr/>
        </p:nvSpPr>
        <p:spPr>
          <a:xfrm rot="0">
            <a:off x="9144000" y="4724400"/>
            <a:ext cx="8222375" cy="4777740"/>
          </a:xfrm>
          <a:prstGeom prst="rect">
            <a:avLst/>
          </a:prstGeom>
        </p:spPr>
        <p:txBody>
          <a:bodyPr anchor="t" rtlCol="false" tIns="0" lIns="0" bIns="0" rIns="0">
            <a:spAutoFit/>
          </a:bodyPr>
          <a:lstStyle/>
          <a:p>
            <a:pPr marL="842013" indent="-421007" lvl="1">
              <a:lnSpc>
                <a:spcPts val="5460"/>
              </a:lnSpc>
              <a:buFont typeface="Arial"/>
              <a:buChar char="•"/>
            </a:pPr>
            <a:r>
              <a:rPr lang="en-US" sz="3900">
                <a:solidFill>
                  <a:srgbClr val="010101"/>
                </a:solidFill>
                <a:latin typeface="Nunito"/>
              </a:rPr>
              <a:t>Are any of your loans in Default?</a:t>
            </a:r>
          </a:p>
          <a:p>
            <a:pPr marL="842013" indent="-421007" lvl="1">
              <a:lnSpc>
                <a:spcPts val="5460"/>
              </a:lnSpc>
              <a:buFont typeface="Arial"/>
              <a:buChar char="•"/>
            </a:pPr>
            <a:r>
              <a:rPr lang="en-US" sz="3900">
                <a:solidFill>
                  <a:srgbClr val="010101"/>
                </a:solidFill>
                <a:latin typeface="Nunito"/>
              </a:rPr>
              <a:t>Get on a Repayment Plan (IDR)</a:t>
            </a:r>
          </a:p>
          <a:p>
            <a:pPr marL="842013" indent="-421007" lvl="1">
              <a:lnSpc>
                <a:spcPts val="5460"/>
              </a:lnSpc>
              <a:buFont typeface="Arial"/>
              <a:buChar char="•"/>
            </a:pPr>
            <a:r>
              <a:rPr lang="en-US" sz="3900">
                <a:solidFill>
                  <a:srgbClr val="010101"/>
                </a:solidFill>
                <a:latin typeface="Nunito"/>
              </a:rPr>
              <a:t>Enroll in Auto Pay - you’ll save .25% in interest on federal loans</a:t>
            </a:r>
          </a:p>
          <a:p>
            <a:pPr marL="842013" indent="-421007" lvl="1">
              <a:lnSpc>
                <a:spcPts val="5460"/>
              </a:lnSpc>
              <a:buFont typeface="Arial"/>
              <a:buChar char="•"/>
            </a:pPr>
            <a:r>
              <a:rPr lang="en-US" sz="3900">
                <a:solidFill>
                  <a:srgbClr val="010101"/>
                </a:solidFill>
                <a:latin typeface="Nunito"/>
              </a:rPr>
              <a:t>Do you qualify for Loan forgiveness? </a:t>
            </a:r>
          </a:p>
          <a:p>
            <a:pPr>
              <a:lnSpc>
                <a:spcPts val="5460"/>
              </a:lnSpc>
            </a:pPr>
          </a:p>
        </p:txBody>
      </p:sp>
      <p:sp>
        <p:nvSpPr>
          <p:cNvPr name="TextBox 6" id="6"/>
          <p:cNvSpPr txBox="true"/>
          <p:nvPr/>
        </p:nvSpPr>
        <p:spPr>
          <a:xfrm rot="0">
            <a:off x="13743155" y="9464040"/>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7947555">
            <a:off x="9086554" y="-6205758"/>
            <a:ext cx="9258891" cy="10048064"/>
          </a:xfrm>
          <a:custGeom>
            <a:avLst/>
            <a:gdLst/>
            <a:ahLst/>
            <a:cxnLst/>
            <a:rect r="r" b="b" t="t" l="l"/>
            <a:pathLst>
              <a:path h="10048064" w="9258891">
                <a:moveTo>
                  <a:pt x="0" y="0"/>
                </a:moveTo>
                <a:lnTo>
                  <a:pt x="9258892" y="0"/>
                </a:lnTo>
                <a:lnTo>
                  <a:pt x="9258892" y="10048065"/>
                </a:lnTo>
                <a:lnTo>
                  <a:pt x="0" y="100480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804395" y="2800842"/>
            <a:ext cx="6570701" cy="4106688"/>
          </a:xfrm>
          <a:custGeom>
            <a:avLst/>
            <a:gdLst/>
            <a:ahLst/>
            <a:cxnLst/>
            <a:rect r="r" b="b" t="t" l="l"/>
            <a:pathLst>
              <a:path h="4106688" w="6570701">
                <a:moveTo>
                  <a:pt x="0" y="0"/>
                </a:moveTo>
                <a:lnTo>
                  <a:pt x="6570701" y="0"/>
                </a:lnTo>
                <a:lnTo>
                  <a:pt x="6570701" y="4106688"/>
                </a:lnTo>
                <a:lnTo>
                  <a:pt x="0" y="4106688"/>
                </a:lnTo>
                <a:lnTo>
                  <a:pt x="0" y="0"/>
                </a:lnTo>
                <a:close/>
              </a:path>
            </a:pathLst>
          </a:custGeom>
          <a:blipFill>
            <a:blip r:embed="rId4"/>
            <a:stretch>
              <a:fillRect l="0" t="0" r="0" b="0"/>
            </a:stretch>
          </a:blipFill>
        </p:spPr>
      </p:sp>
      <p:sp>
        <p:nvSpPr>
          <p:cNvPr name="TextBox 4" id="4"/>
          <p:cNvSpPr txBox="true"/>
          <p:nvPr/>
        </p:nvSpPr>
        <p:spPr>
          <a:xfrm rot="0">
            <a:off x="1133475" y="1183005"/>
            <a:ext cx="8996546" cy="2505069"/>
          </a:xfrm>
          <a:prstGeom prst="rect">
            <a:avLst/>
          </a:prstGeom>
        </p:spPr>
        <p:txBody>
          <a:bodyPr anchor="t" rtlCol="false" tIns="0" lIns="0" bIns="0" rIns="0">
            <a:spAutoFit/>
          </a:bodyPr>
          <a:lstStyle/>
          <a:p>
            <a:pPr>
              <a:lnSpc>
                <a:spcPts val="9449"/>
              </a:lnSpc>
            </a:pPr>
            <a:r>
              <a:rPr lang="en-US" sz="10499">
                <a:solidFill>
                  <a:srgbClr val="010101"/>
                </a:solidFill>
                <a:latin typeface="Bobby Jones Soft"/>
              </a:rPr>
              <a:t>CREDIT AND HOUSING</a:t>
            </a:r>
          </a:p>
        </p:txBody>
      </p:sp>
      <p:sp>
        <p:nvSpPr>
          <p:cNvPr name="TextBox 5" id="5"/>
          <p:cNvSpPr txBox="true"/>
          <p:nvPr/>
        </p:nvSpPr>
        <p:spPr>
          <a:xfrm rot="0">
            <a:off x="1133475" y="4137660"/>
            <a:ext cx="8500098" cy="5463540"/>
          </a:xfrm>
          <a:prstGeom prst="rect">
            <a:avLst/>
          </a:prstGeom>
        </p:spPr>
        <p:txBody>
          <a:bodyPr anchor="t" rtlCol="false" tIns="0" lIns="0" bIns="0" rIns="0">
            <a:spAutoFit/>
          </a:bodyPr>
          <a:lstStyle/>
          <a:p>
            <a:pPr marL="842013" indent="-421007" lvl="1">
              <a:lnSpc>
                <a:spcPts val="5460"/>
              </a:lnSpc>
              <a:buFont typeface="Arial"/>
              <a:buChar char="•"/>
            </a:pPr>
            <a:r>
              <a:rPr lang="en-US" sz="3900">
                <a:solidFill>
                  <a:srgbClr val="010101"/>
                </a:solidFill>
                <a:latin typeface="Nunito"/>
              </a:rPr>
              <a:t>Minimum Credit score for a home : 580 (620 for Down Payment Assistance)</a:t>
            </a:r>
          </a:p>
          <a:p>
            <a:pPr marL="842013" indent="-421007" lvl="1">
              <a:lnSpc>
                <a:spcPts val="5460"/>
              </a:lnSpc>
              <a:buFont typeface="Arial"/>
              <a:buChar char="•"/>
            </a:pPr>
            <a:r>
              <a:rPr lang="en-US" sz="3900">
                <a:solidFill>
                  <a:srgbClr val="010101"/>
                </a:solidFill>
                <a:latin typeface="Nunito"/>
              </a:rPr>
              <a:t>Debt to income (DTI) Compares your monthly debt to your monthly income</a:t>
            </a:r>
          </a:p>
          <a:p>
            <a:pPr marL="842013" indent="-421007" lvl="1">
              <a:lnSpc>
                <a:spcPts val="5460"/>
              </a:lnSpc>
              <a:buFont typeface="Arial"/>
              <a:buChar char="•"/>
            </a:pPr>
            <a:r>
              <a:rPr lang="en-US" sz="3900">
                <a:solidFill>
                  <a:srgbClr val="010101"/>
                </a:solidFill>
                <a:latin typeface="Nunito"/>
              </a:rPr>
              <a:t>Max DTI is 55% (IE Total monthly debts + housing/income) </a:t>
            </a:r>
          </a:p>
        </p:txBody>
      </p:sp>
      <p:sp>
        <p:nvSpPr>
          <p:cNvPr name="TextBox 6" id="6"/>
          <p:cNvSpPr txBox="true"/>
          <p:nvPr/>
        </p:nvSpPr>
        <p:spPr>
          <a:xfrm rot="0">
            <a:off x="13861126" y="9448800"/>
            <a:ext cx="3825627" cy="266700"/>
          </a:xfrm>
          <a:prstGeom prst="rect">
            <a:avLst/>
          </a:prstGeom>
        </p:spPr>
        <p:txBody>
          <a:bodyPr anchor="t" rtlCol="false" tIns="0" lIns="0" bIns="0" rIns="0">
            <a:spAutoFit/>
          </a:bodyPr>
          <a:lstStyle/>
          <a:p>
            <a:pPr algn="ctr">
              <a:lnSpc>
                <a:spcPts val="2100"/>
              </a:lnSpc>
              <a:spcBef>
                <a:spcPct val="0"/>
              </a:spcBef>
            </a:pPr>
            <a:r>
              <a:rPr lang="en-US" sz="1500">
                <a:solidFill>
                  <a:srgbClr val="010101"/>
                </a:solidFill>
                <a:latin typeface="Bobby Jones Soft"/>
              </a:rPr>
              <a:t>JACALYN FORLEO ZENITH HOME LOANS NMLS 1016776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DAFza3ff5AE</dc:identifier>
  <dcterms:modified xsi:type="dcterms:W3CDTF">2011-08-01T06:04:30Z</dcterms:modified>
  <cp:revision>1</cp:revision>
  <dc:title>Credit Decoded</dc:title>
</cp:coreProperties>
</file>